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271" r:id="rId5"/>
    <p:sldId id="286" r:id="rId6"/>
    <p:sldId id="341" r:id="rId7"/>
    <p:sldId id="390" r:id="rId8"/>
    <p:sldId id="347" r:id="rId9"/>
    <p:sldId id="348" r:id="rId10"/>
    <p:sldId id="422" r:id="rId11"/>
    <p:sldId id="423" r:id="rId12"/>
    <p:sldId id="424" r:id="rId13"/>
    <p:sldId id="425" r:id="rId14"/>
    <p:sldId id="426" r:id="rId15"/>
    <p:sldId id="427" r:id="rId16"/>
    <p:sldId id="428" r:id="rId17"/>
    <p:sldId id="429" r:id="rId18"/>
    <p:sldId id="430" r:id="rId19"/>
    <p:sldId id="431" r:id="rId20"/>
    <p:sldId id="432" r:id="rId21"/>
    <p:sldId id="433" r:id="rId22"/>
    <p:sldId id="434" r:id="rId23"/>
    <p:sldId id="435" r:id="rId24"/>
    <p:sldId id="436" r:id="rId25"/>
    <p:sldId id="437" r:id="rId26"/>
    <p:sldId id="438" r:id="rId27"/>
    <p:sldId id="439" r:id="rId28"/>
    <p:sldId id="448" r:id="rId29"/>
    <p:sldId id="441" r:id="rId30"/>
    <p:sldId id="449" r:id="rId31"/>
    <p:sldId id="443" r:id="rId32"/>
    <p:sldId id="444" r:id="rId33"/>
    <p:sldId id="445" r:id="rId34"/>
    <p:sldId id="446" r:id="rId35"/>
    <p:sldId id="457" r:id="rId36"/>
    <p:sldId id="458" r:id="rId37"/>
    <p:sldId id="459" r:id="rId38"/>
    <p:sldId id="465" r:id="rId39"/>
    <p:sldId id="466" r:id="rId40"/>
    <p:sldId id="468" r:id="rId41"/>
    <p:sldId id="469" r:id="rId42"/>
    <p:sldId id="461" r:id="rId43"/>
    <p:sldId id="470" r:id="rId44"/>
    <p:sldId id="462" r:id="rId45"/>
    <p:sldId id="467" r:id="rId46"/>
    <p:sldId id="464" r:id="rId47"/>
    <p:sldId id="463" r:id="rId48"/>
    <p:sldId id="340" r:id="rId49"/>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A9B"/>
    <a:srgbClr val="D9D9D9"/>
    <a:srgbClr val="029C63"/>
    <a:srgbClr val="96628C"/>
    <a:srgbClr val="11A0D7"/>
    <a:srgbClr val="E61F3D"/>
    <a:srgbClr val="CD5A5A"/>
    <a:srgbClr val="FFD746"/>
    <a:srgbClr val="0E2D69"/>
    <a:srgbClr val="EB68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autoAdjust="0"/>
    <p:restoredTop sz="94676"/>
  </p:normalViewPr>
  <p:slideViewPr>
    <p:cSldViewPr snapToGrid="0" snapToObjects="1">
      <p:cViewPr varScale="1">
        <p:scale>
          <a:sx n="101" d="100"/>
          <a:sy n="101" d="100"/>
        </p:scale>
        <p:origin x="1088" y="192"/>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9/15/25</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748903-8EB5-294E-A216-6B54B0368783}" type="slidenum">
              <a:rPr lang="en-RU" smtClean="0"/>
              <a:t>13</a:t>
            </a:fld>
            <a:endParaRPr lang="en-RU"/>
          </a:p>
        </p:txBody>
      </p:sp>
    </p:spTree>
    <p:extLst>
      <p:ext uri="{BB962C8B-B14F-4D97-AF65-F5344CB8AC3E}">
        <p14:creationId xmlns:p14="http://schemas.microsoft.com/office/powerpoint/2010/main" val="2585642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748903-8EB5-294E-A216-6B54B0368783}" type="slidenum">
              <a:rPr lang="en-RU" smtClean="0"/>
              <a:t>14</a:t>
            </a:fld>
            <a:endParaRPr lang="en-RU"/>
          </a:p>
        </p:txBody>
      </p:sp>
    </p:spTree>
    <p:extLst>
      <p:ext uri="{BB962C8B-B14F-4D97-AF65-F5344CB8AC3E}">
        <p14:creationId xmlns:p14="http://schemas.microsoft.com/office/powerpoint/2010/main" val="239861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748903-8EB5-294E-A216-6B54B0368783}" type="slidenum">
              <a:rPr lang="en-RU" smtClean="0"/>
              <a:t>15</a:t>
            </a:fld>
            <a:endParaRPr lang="en-RU"/>
          </a:p>
        </p:txBody>
      </p:sp>
    </p:spTree>
    <p:extLst>
      <p:ext uri="{BB962C8B-B14F-4D97-AF65-F5344CB8AC3E}">
        <p14:creationId xmlns:p14="http://schemas.microsoft.com/office/powerpoint/2010/main" val="250828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748903-8EB5-294E-A216-6B54B0368783}" type="slidenum">
              <a:rPr lang="en-RU" smtClean="0"/>
              <a:t>16</a:t>
            </a:fld>
            <a:endParaRPr lang="en-RU"/>
          </a:p>
        </p:txBody>
      </p:sp>
    </p:spTree>
    <p:extLst>
      <p:ext uri="{BB962C8B-B14F-4D97-AF65-F5344CB8AC3E}">
        <p14:creationId xmlns:p14="http://schemas.microsoft.com/office/powerpoint/2010/main" val="4059172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748903-8EB5-294E-A216-6B54B0368783}" type="slidenum">
              <a:rPr lang="en-RU" smtClean="0"/>
              <a:t>17</a:t>
            </a:fld>
            <a:endParaRPr lang="en-RU"/>
          </a:p>
        </p:txBody>
      </p:sp>
    </p:spTree>
    <p:extLst>
      <p:ext uri="{BB962C8B-B14F-4D97-AF65-F5344CB8AC3E}">
        <p14:creationId xmlns:p14="http://schemas.microsoft.com/office/powerpoint/2010/main" val="2562455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dirty="0">
                <a:solidFill>
                  <a:srgbClr val="102D69"/>
                </a:solidFill>
                <a:latin typeface="HSE Sans" panose="02000000000000000000" pitchFamily="2" charset="0"/>
              </a:rPr>
              <a:t>Название презентации</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может быть набрано в две </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или три строки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dirty="0">
                <a:latin typeface="HSE Sans" panose="02000000000000000000" pitchFamily="2" charset="0"/>
              </a:rPr>
              <a:t>Название факультета</a:t>
            </a:r>
            <a:br>
              <a:rPr lang="ru-RU" dirty="0">
                <a:latin typeface="HSE Sans" panose="02000000000000000000" pitchFamily="2" charset="0"/>
              </a:rPr>
            </a:br>
            <a:r>
              <a:rPr lang="ru-RU" dirty="0">
                <a:latin typeface="HSE Sans" panose="02000000000000000000" pitchFamily="2" charset="0"/>
              </a:rPr>
              <a:t>в две строки</a:t>
            </a:r>
            <a:r>
              <a:rPr lang="en-GB" dirty="0">
                <a:latin typeface="HSE Sans" panose="02000000000000000000" pitchFamily="2" charset="0"/>
              </a:rPr>
              <a:t> (16 </a:t>
            </a:r>
            <a:r>
              <a:rPr lang="en-GB" dirty="0" err="1">
                <a:latin typeface="HSE Sans" panose="02000000000000000000" pitchFamily="2" charset="0"/>
              </a:rPr>
              <a:t>pt</a:t>
            </a:r>
            <a:r>
              <a:rPr lang="en-GB" dirty="0">
                <a:latin typeface="HSE Sans" panose="02000000000000000000" pitchFamily="2" charset="0"/>
              </a:rPr>
              <a:t>)</a:t>
            </a:r>
            <a:endParaRPr lang="ru-RU"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Название подразделения</a:t>
            </a:r>
            <a:br>
              <a:rPr lang="ru-RU" sz="1200" dirty="0">
                <a:latin typeface="HSE Sans" panose="02000000000000000000" pitchFamily="2" charset="0"/>
              </a:rPr>
            </a:br>
            <a:r>
              <a:rPr lang="ru-RU" sz="1200" dirty="0">
                <a:latin typeface="HSE Sans" panose="02000000000000000000" pitchFamily="2" charset="0"/>
              </a:rPr>
              <a:t>в две или три строки</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Москва</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dirty="0">
                <a:latin typeface="HSE Sans" panose="02000000000000000000" pitchFamily="2" charset="0"/>
              </a:rPr>
              <a:t>Если нужно больше места, то используйте подзаголовок</a:t>
            </a:r>
            <a:r>
              <a:rPr lang="en-GB" sz="1600" dirty="0">
                <a:latin typeface="HSE Sans" panose="02000000000000000000" pitchFamily="2" charset="0"/>
              </a:rPr>
              <a:t>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Дополнительная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dirty="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276999"/>
          </a:xfrm>
          <a:prstGeom prst="rect">
            <a:avLst/>
          </a:prstGeom>
          <a:noFill/>
        </p:spPr>
        <p:txBody>
          <a:bodyPr wrap="square" lIns="0" tIns="0" rIns="0" bIns="0" rtlCol="0">
            <a:spAutoFit/>
          </a:bodyPr>
          <a:lstStyle/>
          <a:p>
            <a:fld id="{32AF94B5-93D7-5247-B727-C7089232F508}" type="slidenum">
              <a:rPr lang="ru-RU" sz="1800" smtClean="0">
                <a:solidFill>
                  <a:srgbClr val="102D69"/>
                </a:solidFill>
                <a:latin typeface="Arial" panose="020B0604020202020204" pitchFamily="34" charset="0"/>
                <a:cs typeface="Arial" panose="020B0604020202020204" pitchFamily="34" charset="0"/>
              </a:rPr>
              <a:t>‹#›</a:t>
            </a:fld>
            <a:endParaRPr lang="ru-RU" sz="1800" dirty="0">
              <a:solidFill>
                <a:srgbClr val="102D69"/>
              </a:solidFill>
              <a:latin typeface="Arial" panose="020B0604020202020204" pitchFamily="34" charset="0"/>
              <a:cs typeface="Arial" panose="020B0604020202020204" pitchFamily="34"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dirty="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dirty="0"/>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dirty="0">
                <a:solidFill>
                  <a:srgbClr val="102D69"/>
                </a:solidFill>
                <a:latin typeface="HSE Sans" panose="02000000000000000000" pitchFamily="2" charset="0"/>
              </a:rPr>
              <a:t> (16pt)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63DFB-8595-A44B-9F09-A50FA310E559}" type="datetimeFigureOut">
              <a:rPr lang="en-RU" smtClean="0"/>
              <a:t>9/15/25</a:t>
            </a:fld>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melikyan@hse.r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fastercapital.com/content/Z-Test--A-B-Testing-with-Z-Tests--Boosting-Conversion-Rates-for-Your-Startup.html"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hyperlink" Target="https://www.kaggle.com/code/bahaulug/a-b-testing" TargetMode="External"/><Relationship Id="rId2" Type="http://schemas.openxmlformats.org/officeDocument/2006/relationships/hyperlink" Target="https://www.kaggle.com/code/ekrembayar/a-b-testing-step-by-step-hypothesis-testing" TargetMode="External"/><Relationship Id="rId1" Type="http://schemas.openxmlformats.org/officeDocument/2006/relationships/slideLayout" Target="../slideLayouts/slideLayout3.xml"/><Relationship Id="rId4" Type="http://schemas.openxmlformats.org/officeDocument/2006/relationships/hyperlink" Target="https://www.kaggle.com/code/babyoda/a-b-testing-in-practic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a:xfrm>
            <a:off x="1027967" y="2404670"/>
            <a:ext cx="9271733" cy="1978323"/>
          </a:xfrm>
        </p:spPr>
        <p:txBody>
          <a:bodyPr/>
          <a:lstStyle/>
          <a:p>
            <a:r>
              <a:rPr lang="en-US" b="1" dirty="0">
                <a:latin typeface="Arial" panose="020B0604020202020204" pitchFamily="34" charset="0"/>
                <a:cs typeface="Arial" panose="020B0604020202020204" pitchFamily="34" charset="0"/>
              </a:rPr>
              <a:t>Lecture</a:t>
            </a:r>
            <a:r>
              <a:rPr lang="ru-RU"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3</a:t>
            </a:r>
            <a:br>
              <a:rPr lang="ru-RU"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Investigating Relationships (part 2)</a:t>
            </a:r>
            <a:endParaRPr lang="ru-RU"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a:xfrm>
            <a:off x="2074947" y="1187841"/>
            <a:ext cx="3935236" cy="435163"/>
          </a:xfrm>
        </p:spPr>
        <p:txBody>
          <a:bodyPr/>
          <a:lstStyle/>
          <a:p>
            <a:pPr algn="ctr"/>
            <a:r>
              <a:rPr lang="en-US" sz="2000" dirty="0">
                <a:latin typeface="Arial" panose="020B0604020202020204" pitchFamily="34" charset="0"/>
                <a:cs typeface="Arial" panose="020B0604020202020204" pitchFamily="34" charset="0"/>
              </a:rPr>
              <a:t>Faculty of Computer Science</a:t>
            </a:r>
            <a:endParaRPr lang="ru-RU" sz="2000" dirty="0">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44AFB2BF-A7AB-5648-ADCD-2A7F1BD35815}"/>
              </a:ext>
            </a:extLst>
          </p:cNvPr>
          <p:cNvSpPr>
            <a:spLocks noGrp="1"/>
          </p:cNvSpPr>
          <p:nvPr>
            <p:ph type="body" sz="quarter" idx="13"/>
          </p:nvPr>
        </p:nvSpPr>
        <p:spPr/>
        <p:txBody>
          <a:bodyPr>
            <a:normAutofit/>
          </a:bodyPr>
          <a:lstStyle/>
          <a:p>
            <a:r>
              <a:rPr lang="en-US" sz="2000" dirty="0">
                <a:latin typeface="Arial" panose="020B0604020202020204" pitchFamily="34" charset="0"/>
                <a:cs typeface="Arial" panose="020B0604020202020204" pitchFamily="34" charset="0"/>
              </a:rPr>
              <a:t>Lecturer</a:t>
            </a:r>
            <a:r>
              <a:rPr lang="ru-RU"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Alisa </a:t>
            </a:r>
            <a:r>
              <a:rPr lang="en-US" sz="2000" dirty="0" err="1">
                <a:latin typeface="Arial" panose="020B0604020202020204" pitchFamily="34" charset="0"/>
                <a:cs typeface="Arial" panose="020B0604020202020204" pitchFamily="34" charset="0"/>
              </a:rPr>
              <a:t>Melikyan</a:t>
            </a:r>
            <a:r>
              <a:rPr lang="ru-RU"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2"/>
              </a:rPr>
              <a:t>amelikyan@hse.ru</a:t>
            </a:r>
            <a:r>
              <a:rPr lang="en-US" sz="2000" dirty="0">
                <a:latin typeface="Arial" panose="020B0604020202020204" pitchFamily="34" charset="0"/>
                <a:cs typeface="Arial" panose="020B0604020202020204" pitchFamily="34" charset="0"/>
              </a:rPr>
              <a:t>, PhD,</a:t>
            </a:r>
            <a:endParaRPr lang="ru-RU" sz="2000" dirty="0">
              <a:latin typeface="Arial" panose="020B0604020202020204" pitchFamily="34" charset="0"/>
              <a:cs typeface="Arial" panose="020B0604020202020204" pitchFamily="34" charset="0"/>
            </a:endParaRPr>
          </a:p>
          <a:p>
            <a:r>
              <a:rPr lang="fr-FR" sz="2000" dirty="0">
                <a:latin typeface="Arial" panose="020B0604020202020204" pitchFamily="34" charset="0"/>
                <a:cs typeface="Arial" panose="020B0604020202020204" pitchFamily="34" charset="0"/>
              </a:rPr>
              <a:t>Associate Professor of the School of Software Engineering</a:t>
            </a:r>
            <a:endParaRPr lang="ru-RU" sz="2000" dirty="0">
              <a:latin typeface="Arial" panose="020B0604020202020204" pitchFamily="34" charset="0"/>
              <a:cs typeface="Arial" panose="020B0604020202020204" pitchFamily="34" charset="0"/>
            </a:endParaRPr>
          </a:p>
        </p:txBody>
      </p:sp>
      <p:sp>
        <p:nvSpPr>
          <p:cNvPr id="8" name="Текст 2">
            <a:extLst>
              <a:ext uri="{FF2B5EF4-FFF2-40B4-BE49-F238E27FC236}">
                <a16:creationId xmlns:a16="http://schemas.microsoft.com/office/drawing/2014/main" id="{2B85EA7E-BEC4-B745-B2A8-D4E4AFC614FC}"/>
              </a:ext>
            </a:extLst>
          </p:cNvPr>
          <p:cNvSpPr txBox="1">
            <a:spLocks/>
          </p:cNvSpPr>
          <p:nvPr/>
        </p:nvSpPr>
        <p:spPr>
          <a:xfrm>
            <a:off x="6204857" y="1193280"/>
            <a:ext cx="2301420" cy="435163"/>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600" b="0" i="0" kern="1200">
                <a:solidFill>
                  <a:schemeClr val="tx1"/>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latin typeface="Arial" panose="020B0604020202020204" pitchFamily="34" charset="0"/>
                <a:cs typeface="Arial" panose="020B0604020202020204" pitchFamily="34" charset="0"/>
              </a:rPr>
              <a:t>Data Analysis</a:t>
            </a:r>
            <a:endParaRPr lang="ru-RU" sz="2000" dirty="0">
              <a:latin typeface="Arial" panose="020B0604020202020204" pitchFamily="34" charset="0"/>
              <a:cs typeface="Arial" panose="020B0604020202020204" pitchFamily="34" charset="0"/>
            </a:endParaRPr>
          </a:p>
        </p:txBody>
      </p:sp>
      <p:sp>
        <p:nvSpPr>
          <p:cNvPr id="10" name="Текст 2">
            <a:extLst>
              <a:ext uri="{FF2B5EF4-FFF2-40B4-BE49-F238E27FC236}">
                <a16:creationId xmlns:a16="http://schemas.microsoft.com/office/drawing/2014/main" id="{2B85EA7E-BEC4-B745-B2A8-D4E4AFC614FC}"/>
              </a:ext>
            </a:extLst>
          </p:cNvPr>
          <p:cNvSpPr txBox="1">
            <a:spLocks/>
          </p:cNvSpPr>
          <p:nvPr/>
        </p:nvSpPr>
        <p:spPr>
          <a:xfrm>
            <a:off x="9107120" y="1198719"/>
            <a:ext cx="1773150" cy="435163"/>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600" b="0" i="0" kern="1200">
                <a:solidFill>
                  <a:schemeClr val="tx1"/>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latin typeface="Arial" panose="020B0604020202020204" pitchFamily="34" charset="0"/>
                <a:cs typeface="Arial" panose="020B0604020202020204" pitchFamily="34" charset="0"/>
              </a:rPr>
              <a:t>Moscow</a:t>
            </a:r>
            <a:r>
              <a:rPr lang="ru-RU" sz="2000" dirty="0">
                <a:latin typeface="Arial" panose="020B0604020202020204" pitchFamily="34" charset="0"/>
                <a:cs typeface="Arial" panose="020B0604020202020204" pitchFamily="34" charset="0"/>
              </a:rPr>
              <a:t> 202</a:t>
            </a:r>
            <a:r>
              <a:rPr lang="en-US" sz="2000" dirty="0">
                <a:latin typeface="Arial" panose="020B0604020202020204" pitchFamily="34" charset="0"/>
                <a:cs typeface="Arial" panose="020B0604020202020204" pitchFamily="34" charset="0"/>
              </a:rPr>
              <a:t>5</a:t>
            </a:r>
            <a:endParaRPr lang="ru-RU"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232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300828"/>
            <a:ext cx="11057955" cy="777025"/>
          </a:xfrm>
        </p:spPr>
        <p:txBody>
          <a:bodyPr>
            <a:normAutofit/>
          </a:bodyPr>
          <a:lstStyle/>
          <a:p>
            <a:r>
              <a:rPr lang="en-US" sz="3600" b="1" dirty="0">
                <a:latin typeface="Arial" panose="020B0604020202020204" pitchFamily="34" charset="0"/>
                <a:cs typeface="Arial" panose="020B0604020202020204" pitchFamily="34" charset="0"/>
              </a:rPr>
              <a:t>Hypotheses </a:t>
            </a: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2183710"/>
            <a:ext cx="11057971" cy="3745092"/>
          </a:xfrm>
        </p:spPr>
        <p:txBody>
          <a:bodyPr numCol="1"/>
          <a:lstStyle/>
          <a:p>
            <a:pPr algn="just">
              <a:spcBef>
                <a:spcPts val="0"/>
              </a:spcBef>
            </a:pPr>
            <a:r>
              <a:rPr lang="en-US" sz="2500" b="1" dirty="0">
                <a:solidFill>
                  <a:schemeClr val="bg2">
                    <a:lumMod val="10000"/>
                  </a:schemeClr>
                </a:solidFill>
                <a:latin typeface="Arial" panose="020B0604020202020204" pitchFamily="34" charset="0"/>
                <a:cs typeface="Arial" panose="020B0604020202020204" pitchFamily="34" charset="0"/>
              </a:rPr>
              <a:t>Independent-samples t-test</a:t>
            </a:r>
          </a:p>
          <a:p>
            <a:pPr algn="just">
              <a:spcBef>
                <a:spcPts val="0"/>
              </a:spcBef>
            </a:pPr>
            <a:r>
              <a:rPr lang="en-US" sz="2500" dirty="0">
                <a:solidFill>
                  <a:schemeClr val="bg2">
                    <a:lumMod val="10000"/>
                  </a:schemeClr>
                </a:solidFill>
                <a:latin typeface="Arial" panose="020B0604020202020204" pitchFamily="34" charset="0"/>
                <a:cs typeface="Arial" panose="020B0604020202020204" pitchFamily="34" charset="0"/>
              </a:rPr>
              <a:t>H1: the mean salaries of men and women are different</a:t>
            </a:r>
          </a:p>
          <a:p>
            <a:pPr algn="just">
              <a:spcBef>
                <a:spcPts val="0"/>
              </a:spcBef>
            </a:pPr>
            <a:endParaRPr lang="en-US" sz="25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r>
              <a:rPr lang="en-US" sz="2500" b="1" dirty="0">
                <a:solidFill>
                  <a:schemeClr val="bg2">
                    <a:lumMod val="10000"/>
                  </a:schemeClr>
                </a:solidFill>
                <a:latin typeface="Arial" panose="020B0604020202020204" pitchFamily="34" charset="0"/>
                <a:cs typeface="Arial" panose="020B0604020202020204" pitchFamily="34" charset="0"/>
              </a:rPr>
              <a:t>Paired-samples t-test </a:t>
            </a:r>
            <a:endParaRPr lang="en-US" sz="25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r>
              <a:rPr lang="en-US" sz="2500" dirty="0">
                <a:solidFill>
                  <a:schemeClr val="bg2">
                    <a:lumMod val="10000"/>
                  </a:schemeClr>
                </a:solidFill>
                <a:latin typeface="Arial" panose="020B0604020202020204" pitchFamily="34" charset="0"/>
                <a:cs typeface="Arial" panose="020B0604020202020204" pitchFamily="34" charset="0"/>
              </a:rPr>
              <a:t>H1: the mean salaries of employees of this organization before and after restructuring are different</a:t>
            </a:r>
          </a:p>
          <a:p>
            <a:pPr algn="just">
              <a:spcBef>
                <a:spcPts val="0"/>
              </a:spcBef>
            </a:pPr>
            <a:endParaRPr lang="en-US" sz="25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r>
              <a:rPr lang="en-US" sz="2500" b="1" dirty="0">
                <a:solidFill>
                  <a:schemeClr val="bg2">
                    <a:lumMod val="10000"/>
                  </a:schemeClr>
                </a:solidFill>
                <a:latin typeface="Arial" panose="020B0604020202020204" pitchFamily="34" charset="0"/>
                <a:cs typeface="Arial" panose="020B0604020202020204" pitchFamily="34" charset="0"/>
              </a:rPr>
              <a:t>One-sample t-test</a:t>
            </a:r>
          </a:p>
          <a:p>
            <a:pPr algn="just">
              <a:spcBef>
                <a:spcPts val="0"/>
              </a:spcBef>
            </a:pPr>
            <a:r>
              <a:rPr lang="en-US" sz="2500" dirty="0">
                <a:solidFill>
                  <a:schemeClr val="bg2">
                    <a:lumMod val="10000"/>
                  </a:schemeClr>
                </a:solidFill>
                <a:latin typeface="Arial" panose="020B0604020202020204" pitchFamily="34" charset="0"/>
                <a:cs typeface="Arial" panose="020B0604020202020204" pitchFamily="34" charset="0"/>
              </a:rPr>
              <a:t>H1: the mean salary of employees of this organization is different from the average salary in the region </a:t>
            </a:r>
          </a:p>
        </p:txBody>
      </p:sp>
      <p:sp>
        <p:nvSpPr>
          <p:cNvPr id="6" name="Текст 5"/>
          <p:cNvSpPr>
            <a:spLocks noGrp="1"/>
          </p:cNvSpPr>
          <p:nvPr>
            <p:ph type="body" sz="quarter" idx="15"/>
          </p:nvPr>
        </p:nvSpPr>
        <p:spPr>
          <a:xfrm>
            <a:off x="6259892" y="548720"/>
            <a:ext cx="3900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258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349815"/>
            <a:ext cx="11057955" cy="777025"/>
          </a:xfrm>
        </p:spPr>
        <p:txBody>
          <a:bodyPr>
            <a:normAutofit/>
          </a:bodyPr>
          <a:lstStyle/>
          <a:p>
            <a:r>
              <a:rPr lang="en-US" sz="3600" b="1" dirty="0">
                <a:latin typeface="Arial" panose="020B0604020202020204" pitchFamily="34" charset="0"/>
                <a:cs typeface="Arial" panose="020B0604020202020204" pitchFamily="34" charset="0"/>
              </a:rPr>
              <a:t>Limitations of t-test </a:t>
            </a: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2232697"/>
            <a:ext cx="11057971" cy="3745092"/>
          </a:xfrm>
        </p:spPr>
        <p:txBody>
          <a:bodyPr numCol="1"/>
          <a:lstStyle/>
          <a:p>
            <a:pPr marL="457200" indent="-457200" algn="just">
              <a:buAutoNum type="arabicPeriod"/>
            </a:pPr>
            <a:r>
              <a:rPr lang="en-US" sz="2700" dirty="0">
                <a:solidFill>
                  <a:schemeClr val="bg2">
                    <a:lumMod val="10000"/>
                  </a:schemeClr>
                </a:solidFill>
                <a:latin typeface="Arial" panose="020B0604020202020204" pitchFamily="34" charset="0"/>
                <a:cs typeface="Arial" panose="020B0604020202020204" pitchFamily="34" charset="0"/>
              </a:rPr>
              <a:t>The results of inferential statistics can only be applied to populations that resemble the sample that was tested. </a:t>
            </a:r>
          </a:p>
          <a:p>
            <a:pPr marL="457200" indent="-457200" algn="just">
              <a:buFontTx/>
              <a:buAutoNum type="arabicPeriod"/>
            </a:pPr>
            <a:r>
              <a:rPr lang="en-US" sz="2700" dirty="0">
                <a:solidFill>
                  <a:schemeClr val="bg2">
                    <a:lumMod val="10000"/>
                  </a:schemeClr>
                </a:solidFill>
                <a:latin typeface="Arial" panose="020B0604020202020204" pitchFamily="34" charset="0"/>
                <a:cs typeface="Arial" panose="020B0604020202020204" pitchFamily="34" charset="0"/>
              </a:rPr>
              <a:t>The data should be approximately interval-level or higher.  </a:t>
            </a:r>
          </a:p>
          <a:p>
            <a:pPr marL="457200" indent="-457200" algn="just">
              <a:buAutoNum type="arabicPeriod"/>
            </a:pPr>
            <a:r>
              <a:rPr lang="en-US" sz="2700" dirty="0">
                <a:solidFill>
                  <a:schemeClr val="bg2">
                    <a:lumMod val="10000"/>
                  </a:schemeClr>
                </a:solidFill>
                <a:latin typeface="Arial" panose="020B0604020202020204" pitchFamily="34" charset="0"/>
                <a:cs typeface="Arial" panose="020B0604020202020204" pitchFamily="34" charset="0"/>
              </a:rPr>
              <a:t>The sample as well as the population should be roughly normal in distribution.</a:t>
            </a:r>
          </a:p>
          <a:p>
            <a:pPr marL="457200" indent="-457200" algn="just">
              <a:buAutoNum type="arabicPeriod"/>
            </a:pPr>
            <a:r>
              <a:rPr lang="en-US" sz="2700" dirty="0">
                <a:solidFill>
                  <a:schemeClr val="bg2">
                    <a:lumMod val="10000"/>
                  </a:schemeClr>
                </a:solidFill>
                <a:latin typeface="Arial" panose="020B0604020202020204" pitchFamily="34" charset="0"/>
                <a:cs typeface="Arial" panose="020B0604020202020204" pitchFamily="34" charset="0"/>
              </a:rPr>
              <a:t>Each group should have about the same number of data points, but not less than 20-30.  </a:t>
            </a:r>
          </a:p>
          <a:p>
            <a:pPr marL="457200" indent="-457200" algn="just">
              <a:buAutoNum type="arabicPeriod"/>
            </a:pPr>
            <a:r>
              <a:rPr lang="en-US" sz="2700" dirty="0">
                <a:solidFill>
                  <a:schemeClr val="bg2">
                    <a:lumMod val="10000"/>
                  </a:schemeClr>
                </a:solidFill>
                <a:latin typeface="Arial" panose="020B0604020202020204" pitchFamily="34" charset="0"/>
                <a:cs typeface="Arial" panose="020B0604020202020204" pitchFamily="34" charset="0"/>
              </a:rPr>
              <a:t>Scores should not be influenced by each other.</a:t>
            </a:r>
          </a:p>
          <a:p>
            <a:pPr marL="457200" indent="-457200" algn="just">
              <a:buAutoNum type="arabicPeriod"/>
            </a:pPr>
            <a:endParaRPr lang="en-US" sz="27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9255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6866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349815"/>
            <a:ext cx="11057955" cy="777025"/>
          </a:xfrm>
        </p:spPr>
        <p:txBody>
          <a:bodyPr>
            <a:normAutofit/>
          </a:bodyPr>
          <a:lstStyle/>
          <a:p>
            <a:r>
              <a:rPr lang="en-US" sz="3600" b="1" dirty="0">
                <a:latin typeface="Arial" panose="020B0604020202020204" pitchFamily="34" charset="0"/>
                <a:cs typeface="Arial" panose="020B0604020202020204" pitchFamily="34" charset="0"/>
              </a:rPr>
              <a:t>Overcoming several limitations </a:t>
            </a: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2232697"/>
            <a:ext cx="11057971" cy="3745092"/>
          </a:xfrm>
        </p:spPr>
        <p:txBody>
          <a:bodyPr numCol="1"/>
          <a:lstStyle/>
          <a:p>
            <a:pPr algn="just"/>
            <a:r>
              <a:rPr lang="en-US" sz="2800" dirty="0">
                <a:solidFill>
                  <a:schemeClr val="bg2">
                    <a:lumMod val="10000"/>
                  </a:schemeClr>
                </a:solidFill>
                <a:latin typeface="Arial" panose="020B0604020202020204" pitchFamily="34" charset="0"/>
                <a:cs typeface="Arial" panose="020B0604020202020204" pitchFamily="34" charset="0"/>
              </a:rPr>
              <a:t>	Non-parametric tests do the same job as t-tests but can be applied to non-normal distributions and ordered-level data. But these tests are less powerful. </a:t>
            </a:r>
          </a:p>
          <a:p>
            <a:pPr marL="457200" indent="-457200" algn="just">
              <a:buAutoNum type="arabicPeriod"/>
            </a:pPr>
            <a:endParaRPr lang="en-US" sz="27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9509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4640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251843"/>
            <a:ext cx="11057955" cy="777025"/>
          </a:xfrm>
        </p:spPr>
        <p:txBody>
          <a:bodyPr>
            <a:noAutofit/>
          </a:bodyPr>
          <a:lstStyle/>
          <a:p>
            <a:r>
              <a:rPr lang="en-US" sz="3600" b="1" dirty="0">
                <a:latin typeface="Arial" panose="020B0604020202020204" pitchFamily="34" charset="0"/>
                <a:cs typeface="Arial" panose="020B0604020202020204" pitchFamily="34" charset="0"/>
              </a:rPr>
              <a:t>Independent Samples t-test</a:t>
            </a:r>
            <a:br>
              <a:rPr lang="ru-RU" sz="3600" b="1" dirty="0">
                <a:latin typeface="Arial" panose="020B0604020202020204" pitchFamily="34" charset="0"/>
                <a:cs typeface="Arial" panose="020B0604020202020204" pitchFamily="34" charset="0"/>
              </a:rPr>
            </a:b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2126840"/>
            <a:ext cx="11057955" cy="4731159"/>
          </a:xfrm>
        </p:spPr>
        <p:txBody>
          <a:bodyPr numCol="1"/>
          <a:lstStyle/>
          <a:p>
            <a:pPr algn="just"/>
            <a:r>
              <a:rPr lang="en-US" sz="2400" dirty="0">
                <a:solidFill>
                  <a:schemeClr val="bg2">
                    <a:lumMod val="10000"/>
                  </a:schemeClr>
                </a:solidFill>
                <a:latin typeface="Arial" panose="020B0604020202020204" pitchFamily="34" charset="0"/>
                <a:cs typeface="Arial" panose="020B0604020202020204" pitchFamily="34" charset="0"/>
              </a:rPr>
              <a:t>	</a:t>
            </a:r>
            <a:r>
              <a:rPr lang="en-US" sz="2500" dirty="0">
                <a:solidFill>
                  <a:schemeClr val="bg2">
                    <a:lumMod val="10000"/>
                  </a:schemeClr>
                </a:solidFill>
                <a:latin typeface="Arial" panose="020B0604020202020204" pitchFamily="34" charset="0"/>
                <a:cs typeface="Arial" panose="020B0604020202020204" pitchFamily="34" charset="0"/>
              </a:rPr>
              <a:t> The World Bank assigns the world’s economies to four income groups – low, lower-middle, upper-middle, and high-income countries. </a:t>
            </a:r>
          </a:p>
          <a:p>
            <a:pPr algn="just"/>
            <a:r>
              <a:rPr lang="en-US" sz="2500" dirty="0">
                <a:latin typeface="Arial" panose="020B0604020202020204" pitchFamily="34" charset="0"/>
                <a:cs typeface="Arial" panose="020B0604020202020204" pitchFamily="34" charset="0"/>
              </a:rPr>
              <a:t>	</a:t>
            </a:r>
            <a:r>
              <a:rPr lang="en-US" sz="2500" dirty="0">
                <a:solidFill>
                  <a:schemeClr val="bg2">
                    <a:lumMod val="10000"/>
                  </a:schemeClr>
                </a:solidFill>
                <a:latin typeface="Arial" panose="020B0604020202020204" pitchFamily="34" charset="0"/>
                <a:cs typeface="Arial" panose="020B0604020202020204" pitchFamily="34" charset="0"/>
              </a:rPr>
              <a:t>H1: the </a:t>
            </a:r>
            <a:r>
              <a:rPr lang="en-US" sz="2500" b="1" dirty="0">
                <a:solidFill>
                  <a:schemeClr val="bg2">
                    <a:lumMod val="10000"/>
                  </a:schemeClr>
                </a:solidFill>
                <a:latin typeface="Arial" panose="020B0604020202020204" pitchFamily="34" charset="0"/>
                <a:cs typeface="Arial" panose="020B0604020202020204" pitchFamily="34" charset="0"/>
              </a:rPr>
              <a:t>mean</a:t>
            </a:r>
            <a:r>
              <a:rPr lang="en-US" sz="2500" dirty="0">
                <a:solidFill>
                  <a:schemeClr val="bg2">
                    <a:lumMod val="10000"/>
                  </a:schemeClr>
                </a:solidFill>
                <a:latin typeface="Arial" panose="020B0604020202020204" pitchFamily="34" charset="0"/>
                <a:cs typeface="Arial" panose="020B0604020202020204" pitchFamily="34" charset="0"/>
              </a:rPr>
              <a:t> values of the </a:t>
            </a:r>
            <a:r>
              <a:rPr lang="en-US" sz="2500" i="1" dirty="0">
                <a:solidFill>
                  <a:schemeClr val="bg2">
                    <a:lumMod val="10000"/>
                  </a:schemeClr>
                </a:solidFill>
                <a:latin typeface="Arial" panose="020B0604020202020204" pitchFamily="34" charset="0"/>
                <a:cs typeface="Arial" panose="020B0604020202020204" pitchFamily="34" charset="0"/>
              </a:rPr>
              <a:t>percent of travel services our of service exports </a:t>
            </a:r>
            <a:r>
              <a:rPr lang="en-US" sz="2500" dirty="0">
                <a:solidFill>
                  <a:schemeClr val="bg2">
                    <a:lumMod val="10000"/>
                  </a:schemeClr>
                </a:solidFill>
                <a:latin typeface="Arial" panose="020B0604020202020204" pitchFamily="34" charset="0"/>
                <a:cs typeface="Arial" panose="020B0604020202020204" pitchFamily="34" charset="0"/>
              </a:rPr>
              <a:t>for </a:t>
            </a:r>
            <a:r>
              <a:rPr lang="en-US" sz="2500" u="sng" dirty="0">
                <a:solidFill>
                  <a:schemeClr val="bg2">
                    <a:lumMod val="10000"/>
                  </a:schemeClr>
                </a:solidFill>
                <a:latin typeface="Arial" panose="020B0604020202020204" pitchFamily="34" charset="0"/>
                <a:cs typeface="Arial" panose="020B0604020202020204" pitchFamily="34" charset="0"/>
              </a:rPr>
              <a:t>high income </a:t>
            </a:r>
            <a:r>
              <a:rPr lang="en-US" sz="2500" dirty="0">
                <a:solidFill>
                  <a:schemeClr val="bg2">
                    <a:lumMod val="10000"/>
                  </a:schemeClr>
                </a:solidFill>
                <a:latin typeface="Arial" panose="020B0604020202020204" pitchFamily="34" charset="0"/>
                <a:cs typeface="Arial" panose="020B0604020202020204" pitchFamily="34" charset="0"/>
              </a:rPr>
              <a:t>countries and </a:t>
            </a:r>
            <a:r>
              <a:rPr lang="en-US" sz="2500" u="sng" dirty="0">
                <a:solidFill>
                  <a:schemeClr val="bg2">
                    <a:lumMod val="10000"/>
                  </a:schemeClr>
                </a:solidFill>
                <a:latin typeface="Arial" panose="020B0604020202020204" pitchFamily="34" charset="0"/>
                <a:cs typeface="Arial" panose="020B0604020202020204" pitchFamily="34" charset="0"/>
              </a:rPr>
              <a:t>other</a:t>
            </a:r>
            <a:r>
              <a:rPr lang="en-US" sz="2500" dirty="0">
                <a:solidFill>
                  <a:schemeClr val="bg2">
                    <a:lumMod val="10000"/>
                  </a:schemeClr>
                </a:solidFill>
                <a:latin typeface="Arial" panose="020B0604020202020204" pitchFamily="34" charset="0"/>
                <a:cs typeface="Arial" panose="020B0604020202020204" pitchFamily="34" charset="0"/>
              </a:rPr>
              <a:t> countries are different.</a:t>
            </a:r>
          </a:p>
          <a:p>
            <a:pPr algn="just"/>
            <a:r>
              <a:rPr lang="en-US" sz="2500" dirty="0">
                <a:solidFill>
                  <a:schemeClr val="bg2">
                    <a:lumMod val="10000"/>
                  </a:schemeClr>
                </a:solidFill>
                <a:latin typeface="Arial" panose="020B0604020202020204" pitchFamily="34" charset="0"/>
                <a:cs typeface="Arial" panose="020B0604020202020204" pitchFamily="34" charset="0"/>
              </a:rPr>
              <a:t>	</a:t>
            </a:r>
            <a:r>
              <a:rPr lang="en-US" sz="2500" b="1" dirty="0">
                <a:solidFill>
                  <a:schemeClr val="bg2">
                    <a:lumMod val="10000"/>
                  </a:schemeClr>
                </a:solidFill>
                <a:latin typeface="Arial" panose="020B0604020202020204" pitchFamily="34" charset="0"/>
                <a:cs typeface="Arial" panose="020B0604020202020204" pitchFamily="34" charset="0"/>
              </a:rPr>
              <a:t>Dependent variable: Travel services (% of service exports)</a:t>
            </a:r>
          </a:p>
          <a:p>
            <a:pPr algn="just"/>
            <a:r>
              <a:rPr lang="en-US" sz="2500" b="1" dirty="0">
                <a:solidFill>
                  <a:schemeClr val="bg2">
                    <a:lumMod val="10000"/>
                  </a:schemeClr>
                </a:solidFill>
                <a:latin typeface="Arial" panose="020B0604020202020204" pitchFamily="34" charset="0"/>
                <a:cs typeface="Arial" panose="020B0604020202020204" pitchFamily="34" charset="0"/>
              </a:rPr>
              <a:t>	Grouping variable: 1 – high income countries,   0 – other countries.</a:t>
            </a:r>
          </a:p>
          <a:p>
            <a:pPr algn="just"/>
            <a:r>
              <a:rPr lang="en-US" sz="2500" dirty="0">
                <a:solidFill>
                  <a:schemeClr val="bg2">
                    <a:lumMod val="10000"/>
                  </a:schemeClr>
                </a:solidFill>
                <a:latin typeface="Arial" panose="020B0604020202020204" pitchFamily="34" charset="0"/>
                <a:cs typeface="Arial" panose="020B0604020202020204" pitchFamily="34" charset="0"/>
              </a:rPr>
              <a:t>	p-value is 0.0002 &lt; 0.05 </a:t>
            </a:r>
            <a:r>
              <a:rPr lang="ru-RU" sz="2500" dirty="0">
                <a:solidFill>
                  <a:schemeClr val="bg2">
                    <a:lumMod val="10000"/>
                  </a:schemeClr>
                </a:solidFill>
                <a:latin typeface="Arial" panose="020B0604020202020204" pitchFamily="34" charset="0"/>
                <a:cs typeface="Arial" panose="020B0604020202020204" pitchFamily="34" charset="0"/>
              </a:rPr>
              <a:t>→</a:t>
            </a:r>
            <a:r>
              <a:rPr lang="en-US" sz="2500" dirty="0">
                <a:solidFill>
                  <a:schemeClr val="bg2">
                    <a:lumMod val="10000"/>
                  </a:schemeClr>
                </a:solidFill>
                <a:latin typeface="Arial" panose="020B0604020202020204" pitchFamily="34" charset="0"/>
                <a:cs typeface="Arial" panose="020B0604020202020204" pitchFamily="34" charset="0"/>
              </a:rPr>
              <a:t> the probability of making an error while rejecting H</a:t>
            </a:r>
            <a:r>
              <a:rPr lang="en-US" sz="2500" baseline="-25000" dirty="0">
                <a:solidFill>
                  <a:schemeClr val="bg2">
                    <a:lumMod val="10000"/>
                  </a:schemeClr>
                </a:solidFill>
                <a:latin typeface="Arial" panose="020B0604020202020204" pitchFamily="34" charset="0"/>
                <a:cs typeface="Arial" panose="020B0604020202020204" pitchFamily="34" charset="0"/>
              </a:rPr>
              <a:t>0</a:t>
            </a:r>
            <a:r>
              <a:rPr lang="en-US" sz="2500" dirty="0">
                <a:solidFill>
                  <a:schemeClr val="bg2">
                    <a:lumMod val="10000"/>
                  </a:schemeClr>
                </a:solidFill>
                <a:latin typeface="Arial" panose="020B0604020202020204" pitchFamily="34" charset="0"/>
                <a:cs typeface="Arial" panose="020B0604020202020204" pitchFamily="34" charset="0"/>
              </a:rPr>
              <a:t> and accepting H</a:t>
            </a:r>
            <a:r>
              <a:rPr lang="en-US" sz="2500" baseline="-25000" dirty="0">
                <a:solidFill>
                  <a:schemeClr val="bg2">
                    <a:lumMod val="10000"/>
                  </a:schemeClr>
                </a:solidFill>
                <a:latin typeface="Arial" panose="020B0604020202020204" pitchFamily="34" charset="0"/>
                <a:cs typeface="Arial" panose="020B0604020202020204" pitchFamily="34" charset="0"/>
              </a:rPr>
              <a:t>1</a:t>
            </a:r>
            <a:r>
              <a:rPr lang="en-US" sz="2500" dirty="0">
                <a:solidFill>
                  <a:schemeClr val="bg2">
                    <a:lumMod val="10000"/>
                  </a:schemeClr>
                </a:solidFill>
                <a:latin typeface="Arial" panose="020B0604020202020204" pitchFamily="34" charset="0"/>
                <a:cs typeface="Arial" panose="020B0604020202020204" pitchFamily="34" charset="0"/>
              </a:rPr>
              <a:t> is very low, we will accept H</a:t>
            </a:r>
            <a:r>
              <a:rPr lang="en-US" sz="2500" baseline="-25000" dirty="0">
                <a:solidFill>
                  <a:schemeClr val="bg2">
                    <a:lumMod val="10000"/>
                  </a:schemeClr>
                </a:solidFill>
                <a:latin typeface="Arial" panose="020B0604020202020204" pitchFamily="34" charset="0"/>
                <a:cs typeface="Arial" panose="020B0604020202020204" pitchFamily="34" charset="0"/>
              </a:rPr>
              <a:t>1</a:t>
            </a:r>
            <a:r>
              <a:rPr lang="en-US" sz="2500" dirty="0">
                <a:solidFill>
                  <a:schemeClr val="bg2">
                    <a:lumMod val="10000"/>
                  </a:schemeClr>
                </a:solidFill>
                <a:latin typeface="Arial" panose="020B0604020202020204" pitchFamily="34" charset="0"/>
                <a:cs typeface="Arial" panose="020B0604020202020204" pitchFamily="34" charset="0"/>
              </a:rPr>
              <a:t> and conclude that there is a statistically significant difference in mean values of the dependent variable in the two groups. </a:t>
            </a:r>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400" i="1"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9509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288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300830"/>
            <a:ext cx="11057955" cy="777025"/>
          </a:xfrm>
        </p:spPr>
        <p:txBody>
          <a:bodyPr>
            <a:noAutofit/>
          </a:bodyPr>
          <a:lstStyle/>
          <a:p>
            <a:r>
              <a:rPr lang="en-US" sz="3600" b="1" dirty="0">
                <a:latin typeface="Arial" panose="020B0604020202020204" pitchFamily="34" charset="0"/>
                <a:cs typeface="Arial" panose="020B0604020202020204" pitchFamily="34" charset="0"/>
              </a:rPr>
              <a:t>Paired Samples t-test</a:t>
            </a:r>
            <a:br>
              <a:rPr lang="ru-RU" sz="3600" b="1" dirty="0">
                <a:latin typeface="Arial" panose="020B0604020202020204" pitchFamily="34" charset="0"/>
                <a:cs typeface="Arial" panose="020B0604020202020204" pitchFamily="34" charset="0"/>
              </a:rPr>
            </a:br>
            <a:br>
              <a:rPr lang="ru-RU" sz="3600" b="1" dirty="0">
                <a:latin typeface="Arial" panose="020B0604020202020204" pitchFamily="34" charset="0"/>
                <a:cs typeface="Arial" panose="020B0604020202020204" pitchFamily="34" charset="0"/>
              </a:rPr>
            </a:b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2175827"/>
            <a:ext cx="11057955" cy="4731159"/>
          </a:xfrm>
        </p:spPr>
        <p:txBody>
          <a:bodyPr numCol="1"/>
          <a:lstStyle/>
          <a:p>
            <a:pPr algn="just"/>
            <a:r>
              <a:rPr lang="en-US" sz="22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 </a:t>
            </a:r>
            <a:r>
              <a:rPr lang="en-US" sz="2500" dirty="0">
                <a:solidFill>
                  <a:schemeClr val="bg2">
                    <a:lumMod val="10000"/>
                  </a:schemeClr>
                </a:solidFill>
                <a:latin typeface="Arial" panose="020B0604020202020204" pitchFamily="34" charset="0"/>
                <a:cs typeface="Arial" panose="020B0604020202020204" pitchFamily="34" charset="0"/>
              </a:rPr>
              <a:t>We have the values of the variable Travel services (% of commercial service exports) for the same countries for two years – 20</a:t>
            </a:r>
            <a:r>
              <a:rPr lang="ru-RU" sz="2500" dirty="0">
                <a:solidFill>
                  <a:schemeClr val="bg2">
                    <a:lumMod val="10000"/>
                  </a:schemeClr>
                </a:solidFill>
                <a:latin typeface="Arial" panose="020B0604020202020204" pitchFamily="34" charset="0"/>
                <a:cs typeface="Arial" panose="020B0604020202020204" pitchFamily="34" charset="0"/>
              </a:rPr>
              <a:t>23</a:t>
            </a:r>
            <a:r>
              <a:rPr lang="en-US" sz="2500" dirty="0">
                <a:solidFill>
                  <a:schemeClr val="bg2">
                    <a:lumMod val="10000"/>
                  </a:schemeClr>
                </a:solidFill>
                <a:latin typeface="Arial" panose="020B0604020202020204" pitchFamily="34" charset="0"/>
                <a:cs typeface="Arial" panose="020B0604020202020204" pitchFamily="34" charset="0"/>
              </a:rPr>
              <a:t> and 20</a:t>
            </a:r>
            <a:r>
              <a:rPr lang="ru-RU" sz="2500" dirty="0">
                <a:solidFill>
                  <a:schemeClr val="bg2">
                    <a:lumMod val="10000"/>
                  </a:schemeClr>
                </a:solidFill>
                <a:latin typeface="Arial" panose="020B0604020202020204" pitchFamily="34" charset="0"/>
                <a:cs typeface="Arial" panose="020B0604020202020204" pitchFamily="34" charset="0"/>
              </a:rPr>
              <a:t>24</a:t>
            </a:r>
            <a:r>
              <a:rPr lang="en-US" sz="2500" dirty="0">
                <a:solidFill>
                  <a:schemeClr val="bg2">
                    <a:lumMod val="10000"/>
                  </a:schemeClr>
                </a:solidFill>
                <a:latin typeface="Arial" panose="020B0604020202020204" pitchFamily="34" charset="0"/>
                <a:cs typeface="Arial" panose="020B0604020202020204" pitchFamily="34" charset="0"/>
              </a:rPr>
              <a:t>.</a:t>
            </a:r>
          </a:p>
          <a:p>
            <a:pPr algn="just"/>
            <a:r>
              <a:rPr lang="en-US" sz="2500" dirty="0">
                <a:solidFill>
                  <a:schemeClr val="bg2">
                    <a:lumMod val="10000"/>
                  </a:schemeClr>
                </a:solidFill>
                <a:latin typeface="Arial" panose="020B0604020202020204" pitchFamily="34" charset="0"/>
                <a:cs typeface="Arial" panose="020B0604020202020204" pitchFamily="34" charset="0"/>
              </a:rPr>
              <a:t>H1: the </a:t>
            </a:r>
            <a:r>
              <a:rPr lang="en-US" sz="2500" b="1" dirty="0">
                <a:solidFill>
                  <a:schemeClr val="bg2">
                    <a:lumMod val="10000"/>
                  </a:schemeClr>
                </a:solidFill>
                <a:latin typeface="Arial" panose="020B0604020202020204" pitchFamily="34" charset="0"/>
                <a:cs typeface="Arial" panose="020B0604020202020204" pitchFamily="34" charset="0"/>
              </a:rPr>
              <a:t>mean</a:t>
            </a:r>
            <a:r>
              <a:rPr lang="en-US" sz="2500" dirty="0">
                <a:solidFill>
                  <a:schemeClr val="bg2">
                    <a:lumMod val="10000"/>
                  </a:schemeClr>
                </a:solidFill>
                <a:latin typeface="Arial" panose="020B0604020202020204" pitchFamily="34" charset="0"/>
                <a:cs typeface="Arial" panose="020B0604020202020204" pitchFamily="34" charset="0"/>
              </a:rPr>
              <a:t> values of the </a:t>
            </a:r>
            <a:r>
              <a:rPr lang="en-US" sz="2500" i="1" dirty="0">
                <a:solidFill>
                  <a:schemeClr val="bg2">
                    <a:lumMod val="10000"/>
                  </a:schemeClr>
                </a:solidFill>
                <a:latin typeface="Arial" panose="020B0604020202020204" pitchFamily="34" charset="0"/>
                <a:cs typeface="Arial" panose="020B0604020202020204" pitchFamily="34" charset="0"/>
              </a:rPr>
              <a:t>percent of travel services our of commercial</a:t>
            </a:r>
            <a:r>
              <a:rPr lang="en-US" sz="2500" dirty="0">
                <a:solidFill>
                  <a:schemeClr val="bg2">
                    <a:lumMod val="10000"/>
                  </a:schemeClr>
                </a:solidFill>
                <a:latin typeface="Arial" panose="020B0604020202020204" pitchFamily="34" charset="0"/>
                <a:cs typeface="Arial" panose="020B0604020202020204" pitchFamily="34" charset="0"/>
              </a:rPr>
              <a:t> </a:t>
            </a:r>
            <a:r>
              <a:rPr lang="en-US" sz="2500" i="1" dirty="0">
                <a:solidFill>
                  <a:schemeClr val="bg2">
                    <a:lumMod val="10000"/>
                  </a:schemeClr>
                </a:solidFill>
                <a:latin typeface="Arial" panose="020B0604020202020204" pitchFamily="34" charset="0"/>
                <a:cs typeface="Arial" panose="020B0604020202020204" pitchFamily="34" charset="0"/>
              </a:rPr>
              <a:t>service exports </a:t>
            </a:r>
            <a:r>
              <a:rPr lang="en-US" sz="2500" dirty="0">
                <a:solidFill>
                  <a:schemeClr val="bg2">
                    <a:lumMod val="10000"/>
                  </a:schemeClr>
                </a:solidFill>
                <a:latin typeface="Arial" panose="020B0604020202020204" pitchFamily="34" charset="0"/>
                <a:cs typeface="Arial" panose="020B0604020202020204" pitchFamily="34" charset="0"/>
              </a:rPr>
              <a:t>for countries </a:t>
            </a:r>
            <a:r>
              <a:rPr lang="en-US" sz="2500" u="sng" dirty="0">
                <a:solidFill>
                  <a:schemeClr val="bg2">
                    <a:lumMod val="10000"/>
                  </a:schemeClr>
                </a:solidFill>
                <a:latin typeface="Arial" panose="020B0604020202020204" pitchFamily="34" charset="0"/>
                <a:cs typeface="Arial" panose="020B0604020202020204" pitchFamily="34" charset="0"/>
              </a:rPr>
              <a:t>in 20</a:t>
            </a:r>
            <a:r>
              <a:rPr lang="ru-RU" sz="2500" u="sng" dirty="0">
                <a:solidFill>
                  <a:schemeClr val="bg2">
                    <a:lumMod val="10000"/>
                  </a:schemeClr>
                </a:solidFill>
                <a:latin typeface="Arial" panose="020B0604020202020204" pitchFamily="34" charset="0"/>
                <a:cs typeface="Arial" panose="020B0604020202020204" pitchFamily="34" charset="0"/>
              </a:rPr>
              <a:t>23</a:t>
            </a:r>
            <a:r>
              <a:rPr lang="en-US" sz="2500" dirty="0">
                <a:solidFill>
                  <a:schemeClr val="bg2">
                    <a:lumMod val="10000"/>
                  </a:schemeClr>
                </a:solidFill>
                <a:latin typeface="Arial" panose="020B0604020202020204" pitchFamily="34" charset="0"/>
                <a:cs typeface="Arial" panose="020B0604020202020204" pitchFamily="34" charset="0"/>
              </a:rPr>
              <a:t> and </a:t>
            </a:r>
            <a:r>
              <a:rPr lang="en-US" sz="2500" u="sng" dirty="0">
                <a:solidFill>
                  <a:schemeClr val="bg2">
                    <a:lumMod val="10000"/>
                  </a:schemeClr>
                </a:solidFill>
                <a:latin typeface="Arial" panose="020B0604020202020204" pitchFamily="34" charset="0"/>
                <a:cs typeface="Arial" panose="020B0604020202020204" pitchFamily="34" charset="0"/>
              </a:rPr>
              <a:t>in 20</a:t>
            </a:r>
            <a:r>
              <a:rPr lang="ru-RU" sz="2500" u="sng" dirty="0">
                <a:solidFill>
                  <a:schemeClr val="bg2">
                    <a:lumMod val="10000"/>
                  </a:schemeClr>
                </a:solidFill>
                <a:latin typeface="Arial" panose="020B0604020202020204" pitchFamily="34" charset="0"/>
                <a:cs typeface="Arial" panose="020B0604020202020204" pitchFamily="34" charset="0"/>
              </a:rPr>
              <a:t>23</a:t>
            </a:r>
            <a:r>
              <a:rPr lang="en-US" sz="2500" dirty="0">
                <a:solidFill>
                  <a:schemeClr val="bg2">
                    <a:lumMod val="10000"/>
                  </a:schemeClr>
                </a:solidFill>
                <a:latin typeface="Arial" panose="020B0604020202020204" pitchFamily="34" charset="0"/>
                <a:cs typeface="Arial" panose="020B0604020202020204" pitchFamily="34" charset="0"/>
              </a:rPr>
              <a:t> are different.</a:t>
            </a:r>
          </a:p>
          <a:p>
            <a:pPr algn="just"/>
            <a:r>
              <a:rPr lang="en-US" sz="2500" dirty="0">
                <a:solidFill>
                  <a:schemeClr val="bg2">
                    <a:lumMod val="10000"/>
                  </a:schemeClr>
                </a:solidFill>
                <a:latin typeface="Arial" panose="020B0604020202020204" pitchFamily="34" charset="0"/>
                <a:cs typeface="Arial" panose="020B0604020202020204" pitchFamily="34" charset="0"/>
              </a:rPr>
              <a:t>H0: mean values are not different</a:t>
            </a:r>
            <a:endParaRPr lang="ru-RU" sz="2500" dirty="0">
              <a:solidFill>
                <a:schemeClr val="bg2">
                  <a:lumMod val="10000"/>
                </a:schemeClr>
              </a:solidFill>
              <a:latin typeface="Arial" panose="020B0604020202020204" pitchFamily="34" charset="0"/>
              <a:cs typeface="Arial" panose="020B0604020202020204" pitchFamily="34" charset="0"/>
            </a:endParaRPr>
          </a:p>
          <a:p>
            <a:pPr algn="just"/>
            <a:r>
              <a:rPr lang="ru-RU" sz="2500" dirty="0">
                <a:solidFill>
                  <a:schemeClr val="bg2">
                    <a:lumMod val="10000"/>
                  </a:schemeClr>
                </a:solidFill>
                <a:latin typeface="Arial" panose="020B0604020202020204" pitchFamily="34" charset="0"/>
                <a:cs typeface="Arial" panose="020B0604020202020204" pitchFamily="34" charset="0"/>
              </a:rPr>
              <a:t>	</a:t>
            </a:r>
            <a:r>
              <a:rPr lang="en-US" sz="2500" dirty="0">
                <a:solidFill>
                  <a:schemeClr val="bg2">
                    <a:lumMod val="10000"/>
                  </a:schemeClr>
                </a:solidFill>
                <a:latin typeface="Arial" panose="020B0604020202020204" pitchFamily="34" charset="0"/>
                <a:cs typeface="Arial" panose="020B0604020202020204" pitchFamily="34" charset="0"/>
              </a:rPr>
              <a:t>p-value is 0.</a:t>
            </a:r>
            <a:r>
              <a:rPr lang="ru-RU" sz="2500" dirty="0">
                <a:solidFill>
                  <a:schemeClr val="bg2">
                    <a:lumMod val="10000"/>
                  </a:schemeClr>
                </a:solidFill>
                <a:latin typeface="Arial" panose="020B0604020202020204" pitchFamily="34" charset="0"/>
                <a:cs typeface="Arial" panose="020B0604020202020204" pitchFamily="34" charset="0"/>
              </a:rPr>
              <a:t>43</a:t>
            </a:r>
            <a:r>
              <a:rPr lang="en-US" sz="2500" dirty="0">
                <a:solidFill>
                  <a:schemeClr val="bg2">
                    <a:lumMod val="10000"/>
                  </a:schemeClr>
                </a:solidFill>
                <a:latin typeface="Arial" panose="020B0604020202020204" pitchFamily="34" charset="0"/>
                <a:cs typeface="Arial" panose="020B0604020202020204" pitchFamily="34" charset="0"/>
              </a:rPr>
              <a:t> &gt; 0.05 </a:t>
            </a:r>
            <a:r>
              <a:rPr lang="ru-RU" sz="2500" dirty="0">
                <a:solidFill>
                  <a:schemeClr val="bg2">
                    <a:lumMod val="10000"/>
                  </a:schemeClr>
                </a:solidFill>
                <a:latin typeface="Arial" panose="020B0604020202020204" pitchFamily="34" charset="0"/>
                <a:cs typeface="Arial" panose="020B0604020202020204" pitchFamily="34" charset="0"/>
              </a:rPr>
              <a:t>→</a:t>
            </a:r>
            <a:r>
              <a:rPr lang="en-US" sz="2500" dirty="0">
                <a:solidFill>
                  <a:schemeClr val="bg2">
                    <a:lumMod val="10000"/>
                  </a:schemeClr>
                </a:solidFill>
                <a:latin typeface="Arial" panose="020B0604020202020204" pitchFamily="34" charset="0"/>
                <a:cs typeface="Arial" panose="020B0604020202020204" pitchFamily="34" charset="0"/>
              </a:rPr>
              <a:t> the probability of making an error while rejecting H</a:t>
            </a:r>
            <a:r>
              <a:rPr lang="en-US" sz="2500" baseline="-25000" dirty="0">
                <a:solidFill>
                  <a:schemeClr val="bg2">
                    <a:lumMod val="10000"/>
                  </a:schemeClr>
                </a:solidFill>
                <a:latin typeface="Arial" panose="020B0604020202020204" pitchFamily="34" charset="0"/>
                <a:cs typeface="Arial" panose="020B0604020202020204" pitchFamily="34" charset="0"/>
              </a:rPr>
              <a:t>0</a:t>
            </a:r>
            <a:r>
              <a:rPr lang="en-US" sz="2500" dirty="0">
                <a:solidFill>
                  <a:schemeClr val="bg2">
                    <a:lumMod val="10000"/>
                  </a:schemeClr>
                </a:solidFill>
                <a:latin typeface="Arial" panose="020B0604020202020204" pitchFamily="34" charset="0"/>
                <a:cs typeface="Arial" panose="020B0604020202020204" pitchFamily="34" charset="0"/>
              </a:rPr>
              <a:t> and accepting H</a:t>
            </a:r>
            <a:r>
              <a:rPr lang="ru-RU" sz="2500" baseline="-25000" dirty="0">
                <a:solidFill>
                  <a:schemeClr val="bg2">
                    <a:lumMod val="10000"/>
                  </a:schemeClr>
                </a:solidFill>
                <a:latin typeface="Arial" panose="020B0604020202020204" pitchFamily="34" charset="0"/>
                <a:cs typeface="Arial" panose="020B0604020202020204" pitchFamily="34" charset="0"/>
              </a:rPr>
              <a:t>1</a:t>
            </a:r>
            <a:r>
              <a:rPr lang="en-US" sz="2500" dirty="0">
                <a:solidFill>
                  <a:schemeClr val="bg2">
                    <a:lumMod val="10000"/>
                  </a:schemeClr>
                </a:solidFill>
                <a:latin typeface="Arial" panose="020B0604020202020204" pitchFamily="34" charset="0"/>
                <a:cs typeface="Arial" panose="020B0604020202020204" pitchFamily="34" charset="0"/>
              </a:rPr>
              <a:t> is too high, we will reject H</a:t>
            </a:r>
            <a:r>
              <a:rPr lang="ru-RU" sz="2500" baseline="-25000" dirty="0">
                <a:solidFill>
                  <a:schemeClr val="bg2">
                    <a:lumMod val="10000"/>
                  </a:schemeClr>
                </a:solidFill>
                <a:latin typeface="Arial" panose="020B0604020202020204" pitchFamily="34" charset="0"/>
                <a:cs typeface="Arial" panose="020B0604020202020204" pitchFamily="34" charset="0"/>
              </a:rPr>
              <a:t>1</a:t>
            </a:r>
            <a:r>
              <a:rPr lang="en-US" sz="2500" dirty="0">
                <a:solidFill>
                  <a:schemeClr val="bg2">
                    <a:lumMod val="10000"/>
                  </a:schemeClr>
                </a:solidFill>
                <a:latin typeface="Arial" panose="020B0604020202020204" pitchFamily="34" charset="0"/>
                <a:cs typeface="Arial" panose="020B0604020202020204" pitchFamily="34" charset="0"/>
              </a:rPr>
              <a:t> and conclude that there is no statistically significant difference in mean values of the variable for two time periods. </a:t>
            </a:r>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200" i="1"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8874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6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300830"/>
            <a:ext cx="11057955" cy="777025"/>
          </a:xfrm>
        </p:spPr>
        <p:txBody>
          <a:bodyPr>
            <a:noAutofit/>
          </a:bodyPr>
          <a:lstStyle/>
          <a:p>
            <a:r>
              <a:rPr lang="en-US" sz="3600" b="1" dirty="0">
                <a:latin typeface="Arial" panose="020B0604020202020204" pitchFamily="34" charset="0"/>
                <a:cs typeface="Arial" panose="020B0604020202020204" pitchFamily="34" charset="0"/>
              </a:rPr>
              <a:t>ANOVA</a:t>
            </a: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2175827"/>
            <a:ext cx="11057955" cy="4731159"/>
          </a:xfrm>
        </p:spPr>
        <p:txBody>
          <a:bodyPr numCol="1"/>
          <a:lstStyle/>
          <a:p>
            <a:pPr algn="just"/>
            <a:r>
              <a:rPr lang="en-US" sz="2800" dirty="0">
                <a:solidFill>
                  <a:schemeClr val="bg2">
                    <a:lumMod val="10000"/>
                  </a:schemeClr>
                </a:solidFill>
                <a:latin typeface="Arial" panose="020B0604020202020204" pitchFamily="34" charset="0"/>
                <a:cs typeface="Arial" panose="020B0604020202020204" pitchFamily="34" charset="0"/>
              </a:rPr>
              <a:t>	</a:t>
            </a:r>
            <a:r>
              <a:rPr lang="en-US" sz="2800" dirty="0" err="1">
                <a:solidFill>
                  <a:schemeClr val="bg2">
                    <a:lumMod val="10000"/>
                  </a:schemeClr>
                </a:solidFill>
                <a:latin typeface="Arial" panose="020B0604020202020204" pitchFamily="34" charset="0"/>
                <a:cs typeface="Arial" panose="020B0604020202020204" pitchFamily="34" charset="0"/>
              </a:rPr>
              <a:t>ANalysis</a:t>
            </a:r>
            <a:r>
              <a:rPr lang="en-US" sz="2800" dirty="0">
                <a:solidFill>
                  <a:schemeClr val="bg2">
                    <a:lumMod val="10000"/>
                  </a:schemeClr>
                </a:solidFill>
                <a:latin typeface="Arial" panose="020B0604020202020204" pitchFamily="34" charset="0"/>
                <a:cs typeface="Arial" panose="020B0604020202020204" pitchFamily="34" charset="0"/>
              </a:rPr>
              <a:t> Of Variance (ANOVA) tests whether more then two population means are equal or not, and therefore generalizes the </a:t>
            </a:r>
            <a:br>
              <a:rPr lang="en-US" sz="2800" dirty="0">
                <a:solidFill>
                  <a:schemeClr val="bg2">
                    <a:lumMod val="10000"/>
                  </a:schemeClr>
                </a:solidFill>
                <a:latin typeface="Arial" panose="020B0604020202020204" pitchFamily="34" charset="0"/>
                <a:cs typeface="Arial" panose="020B0604020202020204" pitchFamily="34" charset="0"/>
              </a:rPr>
            </a:br>
            <a:r>
              <a:rPr lang="en-US" sz="2800" dirty="0">
                <a:solidFill>
                  <a:schemeClr val="bg2">
                    <a:lumMod val="10000"/>
                  </a:schemeClr>
                </a:solidFill>
                <a:latin typeface="Arial" panose="020B0604020202020204" pitchFamily="34" charset="0"/>
                <a:cs typeface="Arial" panose="020B0604020202020204" pitchFamily="34" charset="0"/>
              </a:rPr>
              <a:t>t-test beyond two means.</a:t>
            </a:r>
          </a:p>
          <a:p>
            <a:pPr algn="just"/>
            <a:endParaRPr lang="en-US" sz="2800" dirty="0">
              <a:solidFill>
                <a:schemeClr val="bg2">
                  <a:lumMod val="10000"/>
                </a:schemeClr>
              </a:solidFill>
              <a:latin typeface="Arial" panose="020B0604020202020204" pitchFamily="34" charset="0"/>
              <a:cs typeface="Arial" panose="020B0604020202020204" pitchFamily="34" charset="0"/>
            </a:endParaRPr>
          </a:p>
          <a:p>
            <a:pPr algn="just"/>
            <a:r>
              <a:rPr lang="en-US" sz="2800" dirty="0">
                <a:solidFill>
                  <a:schemeClr val="bg2">
                    <a:lumMod val="10000"/>
                  </a:schemeClr>
                </a:solidFill>
                <a:latin typeface="Arial" panose="020B0604020202020204" pitchFamily="34" charset="0"/>
                <a:cs typeface="Arial" panose="020B0604020202020204" pitchFamily="34" charset="0"/>
              </a:rPr>
              <a:t>H0: all means are equal m</a:t>
            </a:r>
            <a:r>
              <a:rPr lang="en-US" sz="2800" baseline="-25000" dirty="0">
                <a:solidFill>
                  <a:schemeClr val="bg2">
                    <a:lumMod val="10000"/>
                  </a:schemeClr>
                </a:solidFill>
                <a:latin typeface="Arial" panose="020B0604020202020204" pitchFamily="34" charset="0"/>
                <a:cs typeface="Arial" panose="020B0604020202020204" pitchFamily="34" charset="0"/>
              </a:rPr>
              <a:t>0</a:t>
            </a:r>
            <a:r>
              <a:rPr lang="en-US" sz="2800" dirty="0">
                <a:solidFill>
                  <a:schemeClr val="bg2">
                    <a:lumMod val="10000"/>
                  </a:schemeClr>
                </a:solidFill>
                <a:latin typeface="Arial" panose="020B0604020202020204" pitchFamily="34" charset="0"/>
                <a:cs typeface="Arial" panose="020B0604020202020204" pitchFamily="34" charset="0"/>
              </a:rPr>
              <a:t> = m</a:t>
            </a:r>
            <a:r>
              <a:rPr lang="en-US" sz="2800" baseline="-25000" dirty="0">
                <a:solidFill>
                  <a:schemeClr val="bg2">
                    <a:lumMod val="10000"/>
                  </a:schemeClr>
                </a:solidFill>
                <a:latin typeface="Arial" panose="020B0604020202020204" pitchFamily="34" charset="0"/>
                <a:cs typeface="Arial" panose="020B0604020202020204" pitchFamily="34" charset="0"/>
              </a:rPr>
              <a:t>1 </a:t>
            </a:r>
            <a:r>
              <a:rPr lang="en-US" sz="2800" dirty="0">
                <a:solidFill>
                  <a:schemeClr val="bg2">
                    <a:lumMod val="10000"/>
                  </a:schemeClr>
                </a:solidFill>
                <a:latin typeface="Arial" panose="020B0604020202020204" pitchFamily="34" charset="0"/>
                <a:cs typeface="Arial" panose="020B0604020202020204" pitchFamily="34" charset="0"/>
              </a:rPr>
              <a:t>= m</a:t>
            </a:r>
            <a:r>
              <a:rPr lang="en-US" sz="2800" baseline="-25000" dirty="0">
                <a:solidFill>
                  <a:schemeClr val="bg2">
                    <a:lumMod val="10000"/>
                  </a:schemeClr>
                </a:solidFill>
                <a:latin typeface="Arial" panose="020B0604020202020204" pitchFamily="34" charset="0"/>
                <a:cs typeface="Arial" panose="020B0604020202020204" pitchFamily="34" charset="0"/>
              </a:rPr>
              <a:t>2</a:t>
            </a:r>
            <a:r>
              <a:rPr lang="en-US" sz="2800" dirty="0">
                <a:solidFill>
                  <a:schemeClr val="bg2">
                    <a:lumMod val="10000"/>
                  </a:schemeClr>
                </a:solidFill>
                <a:latin typeface="Arial" panose="020B0604020202020204" pitchFamily="34" charset="0"/>
                <a:cs typeface="Arial" panose="020B0604020202020204" pitchFamily="34" charset="0"/>
              </a:rPr>
              <a:t> = … = </a:t>
            </a:r>
            <a:r>
              <a:rPr lang="en-US" sz="2800" dirty="0" err="1">
                <a:solidFill>
                  <a:schemeClr val="bg2">
                    <a:lumMod val="10000"/>
                  </a:schemeClr>
                </a:solidFill>
                <a:latin typeface="Arial" panose="020B0604020202020204" pitchFamily="34" charset="0"/>
                <a:cs typeface="Arial" panose="020B0604020202020204" pitchFamily="34" charset="0"/>
              </a:rPr>
              <a:t>m</a:t>
            </a:r>
            <a:r>
              <a:rPr lang="en-US" sz="2800" baseline="-25000" dirty="0" err="1">
                <a:solidFill>
                  <a:schemeClr val="bg2">
                    <a:lumMod val="10000"/>
                  </a:schemeClr>
                </a:solidFill>
                <a:latin typeface="Arial" panose="020B0604020202020204" pitchFamily="34" charset="0"/>
                <a:cs typeface="Arial" panose="020B0604020202020204" pitchFamily="34" charset="0"/>
              </a:rPr>
              <a:t>n</a:t>
            </a:r>
            <a:endParaRPr lang="en-US" sz="2800" baseline="-25000" dirty="0">
              <a:solidFill>
                <a:schemeClr val="bg2">
                  <a:lumMod val="10000"/>
                </a:schemeClr>
              </a:solidFill>
              <a:latin typeface="Arial" panose="020B0604020202020204" pitchFamily="34" charset="0"/>
              <a:cs typeface="Arial" panose="020B0604020202020204" pitchFamily="34" charset="0"/>
            </a:endParaRPr>
          </a:p>
          <a:p>
            <a:pPr algn="just"/>
            <a:r>
              <a:rPr lang="en-US" sz="2800" dirty="0">
                <a:solidFill>
                  <a:schemeClr val="bg2">
                    <a:lumMod val="10000"/>
                  </a:schemeClr>
                </a:solidFill>
                <a:latin typeface="Arial" panose="020B0604020202020204" pitchFamily="34" charset="0"/>
                <a:cs typeface="Arial" panose="020B0604020202020204" pitchFamily="34" charset="0"/>
              </a:rPr>
              <a:t>H1: not all means are equal (at least one pair of means is different)</a:t>
            </a: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200" i="1"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8620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8145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186527"/>
            <a:ext cx="11057955" cy="777025"/>
          </a:xfrm>
        </p:spPr>
        <p:txBody>
          <a:bodyPr>
            <a:noAutofit/>
          </a:bodyPr>
          <a:lstStyle/>
          <a:p>
            <a:r>
              <a:rPr lang="en-US" sz="3600" b="1" dirty="0">
                <a:latin typeface="Arial" panose="020B0604020202020204" pitchFamily="34" charset="0"/>
                <a:cs typeface="Arial" panose="020B0604020202020204" pitchFamily="34" charset="0"/>
              </a:rPr>
              <a:t>ANOVA</a:t>
            </a: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1996208"/>
            <a:ext cx="11057955" cy="4731159"/>
          </a:xfrm>
        </p:spPr>
        <p:txBody>
          <a:bodyPr numCol="1"/>
          <a:lstStyle/>
          <a:p>
            <a:pPr algn="just">
              <a:tabLst>
                <a:tab pos="179388" algn="l"/>
              </a:tabLst>
            </a:pPr>
            <a:r>
              <a:rPr lang="en-US" sz="2500" dirty="0">
                <a:solidFill>
                  <a:schemeClr val="bg2">
                    <a:lumMod val="10000"/>
                  </a:schemeClr>
                </a:solidFill>
                <a:latin typeface="Arial" panose="020B0604020202020204" pitchFamily="34" charset="0"/>
                <a:cs typeface="Arial" panose="020B0604020202020204" pitchFamily="34" charset="0"/>
              </a:rPr>
              <a:t>Dependent variable: Travel services (% of service exports)</a:t>
            </a:r>
          </a:p>
          <a:p>
            <a:pPr algn="just">
              <a:tabLst>
                <a:tab pos="179388" algn="l"/>
              </a:tabLst>
            </a:pPr>
            <a:r>
              <a:rPr lang="en-US" sz="2500" dirty="0">
                <a:solidFill>
                  <a:schemeClr val="bg2">
                    <a:lumMod val="10000"/>
                  </a:schemeClr>
                </a:solidFill>
                <a:latin typeface="Arial" panose="020B0604020202020204" pitchFamily="34" charset="0"/>
                <a:cs typeface="Arial" panose="020B0604020202020204" pitchFamily="34" charset="0"/>
              </a:rPr>
              <a:t>Grouping variable: 1 – high income countries, 2 – middle income countries, </a:t>
            </a:r>
            <a:br>
              <a:rPr lang="en-US" sz="2500" dirty="0">
                <a:solidFill>
                  <a:schemeClr val="bg2">
                    <a:lumMod val="10000"/>
                  </a:schemeClr>
                </a:solidFill>
                <a:latin typeface="Arial" panose="020B0604020202020204" pitchFamily="34" charset="0"/>
                <a:cs typeface="Arial" panose="020B0604020202020204" pitchFamily="34" charset="0"/>
              </a:rPr>
            </a:br>
            <a:r>
              <a:rPr lang="en-US" sz="2500" dirty="0">
                <a:solidFill>
                  <a:schemeClr val="bg2">
                    <a:lumMod val="10000"/>
                  </a:schemeClr>
                </a:solidFill>
                <a:latin typeface="Arial" panose="020B0604020202020204" pitchFamily="34" charset="0"/>
                <a:cs typeface="Arial" panose="020B0604020202020204" pitchFamily="34" charset="0"/>
              </a:rPr>
              <a:t>3 – low income countries</a:t>
            </a:r>
          </a:p>
          <a:p>
            <a:pPr algn="just">
              <a:tabLst>
                <a:tab pos="179388" algn="l"/>
              </a:tabLst>
            </a:pPr>
            <a:r>
              <a:rPr lang="en-US" sz="2500" dirty="0">
                <a:solidFill>
                  <a:schemeClr val="bg2">
                    <a:lumMod val="10000"/>
                  </a:schemeClr>
                </a:solidFill>
                <a:latin typeface="Arial" panose="020B0604020202020204" pitchFamily="34" charset="0"/>
                <a:cs typeface="Arial" panose="020B0604020202020204" pitchFamily="34" charset="0"/>
              </a:rPr>
              <a:t>H1: the mean values of the </a:t>
            </a:r>
            <a:r>
              <a:rPr lang="en-US" sz="2500" i="1" dirty="0">
                <a:solidFill>
                  <a:schemeClr val="bg2">
                    <a:lumMod val="10000"/>
                  </a:schemeClr>
                </a:solidFill>
                <a:latin typeface="Arial" panose="020B0604020202020204" pitchFamily="34" charset="0"/>
                <a:cs typeface="Arial" panose="020B0604020202020204" pitchFamily="34" charset="0"/>
              </a:rPr>
              <a:t>percent of travel services our of service exports </a:t>
            </a:r>
            <a:r>
              <a:rPr lang="en-US" sz="2500" dirty="0">
                <a:solidFill>
                  <a:schemeClr val="bg2">
                    <a:lumMod val="10000"/>
                  </a:schemeClr>
                </a:solidFill>
                <a:latin typeface="Arial" panose="020B0604020202020204" pitchFamily="34" charset="0"/>
                <a:cs typeface="Arial" panose="020B0604020202020204" pitchFamily="34" charset="0"/>
              </a:rPr>
              <a:t>for </a:t>
            </a:r>
            <a:r>
              <a:rPr lang="en-US" sz="2500" u="sng" dirty="0">
                <a:solidFill>
                  <a:schemeClr val="bg2">
                    <a:lumMod val="10000"/>
                  </a:schemeClr>
                </a:solidFill>
                <a:latin typeface="Arial" panose="020B0604020202020204" pitchFamily="34" charset="0"/>
                <a:cs typeface="Arial" panose="020B0604020202020204" pitchFamily="34" charset="0"/>
              </a:rPr>
              <a:t>groups of countries based on income</a:t>
            </a:r>
            <a:r>
              <a:rPr lang="en-US" sz="2500" dirty="0">
                <a:solidFill>
                  <a:schemeClr val="bg2">
                    <a:lumMod val="10000"/>
                  </a:schemeClr>
                </a:solidFill>
                <a:latin typeface="Arial" panose="020B0604020202020204" pitchFamily="34" charset="0"/>
                <a:cs typeface="Arial" panose="020B0604020202020204" pitchFamily="34" charset="0"/>
              </a:rPr>
              <a:t> are different</a:t>
            </a:r>
          </a:p>
          <a:p>
            <a:pPr algn="just">
              <a:tabLst>
                <a:tab pos="179388" algn="l"/>
              </a:tabLst>
            </a:pPr>
            <a:r>
              <a:rPr lang="en-US" sz="2500" dirty="0">
                <a:solidFill>
                  <a:schemeClr val="bg2">
                    <a:lumMod val="10000"/>
                  </a:schemeClr>
                </a:solidFill>
                <a:latin typeface="Arial" panose="020B0604020202020204" pitchFamily="34" charset="0"/>
                <a:cs typeface="Arial" panose="020B0604020202020204" pitchFamily="34" charset="0"/>
              </a:rPr>
              <a:t>H0: mean values are not different</a:t>
            </a:r>
          </a:p>
          <a:p>
            <a:pPr algn="just"/>
            <a:r>
              <a:rPr lang="ru-RU" sz="2500" dirty="0">
                <a:solidFill>
                  <a:schemeClr val="bg2">
                    <a:lumMod val="10000"/>
                  </a:schemeClr>
                </a:solidFill>
                <a:latin typeface="Arial" panose="020B0604020202020204" pitchFamily="34" charset="0"/>
                <a:cs typeface="Arial" panose="020B0604020202020204" pitchFamily="34" charset="0"/>
              </a:rPr>
              <a:t>	</a:t>
            </a:r>
            <a:r>
              <a:rPr lang="en-US" sz="2500" dirty="0">
                <a:solidFill>
                  <a:schemeClr val="bg2">
                    <a:lumMod val="10000"/>
                  </a:schemeClr>
                </a:solidFill>
                <a:latin typeface="Arial" panose="020B0604020202020204" pitchFamily="34" charset="0"/>
                <a:cs typeface="Arial" panose="020B0604020202020204" pitchFamily="34" charset="0"/>
              </a:rPr>
              <a:t>p-value is 0.0001 &lt; 0.05 </a:t>
            </a:r>
            <a:r>
              <a:rPr lang="ru-RU" sz="2500" dirty="0">
                <a:solidFill>
                  <a:schemeClr val="bg2">
                    <a:lumMod val="10000"/>
                  </a:schemeClr>
                </a:solidFill>
                <a:latin typeface="Arial" panose="020B0604020202020204" pitchFamily="34" charset="0"/>
                <a:cs typeface="Arial" panose="020B0604020202020204" pitchFamily="34" charset="0"/>
              </a:rPr>
              <a:t>→</a:t>
            </a:r>
            <a:r>
              <a:rPr lang="en-US" sz="2500" dirty="0">
                <a:solidFill>
                  <a:schemeClr val="bg2">
                    <a:lumMod val="10000"/>
                  </a:schemeClr>
                </a:solidFill>
                <a:latin typeface="Arial" panose="020B0604020202020204" pitchFamily="34" charset="0"/>
                <a:cs typeface="Arial" panose="020B0604020202020204" pitchFamily="34" charset="0"/>
              </a:rPr>
              <a:t> the probability of making an error while rejecting H</a:t>
            </a:r>
            <a:r>
              <a:rPr lang="en-US" sz="2500" baseline="-25000" dirty="0">
                <a:solidFill>
                  <a:schemeClr val="bg2">
                    <a:lumMod val="10000"/>
                  </a:schemeClr>
                </a:solidFill>
                <a:latin typeface="Arial" panose="020B0604020202020204" pitchFamily="34" charset="0"/>
                <a:cs typeface="Arial" panose="020B0604020202020204" pitchFamily="34" charset="0"/>
              </a:rPr>
              <a:t>0</a:t>
            </a:r>
            <a:r>
              <a:rPr lang="en-US" sz="2500" dirty="0">
                <a:solidFill>
                  <a:schemeClr val="bg2">
                    <a:lumMod val="10000"/>
                  </a:schemeClr>
                </a:solidFill>
                <a:latin typeface="Arial" panose="020B0604020202020204" pitchFamily="34" charset="0"/>
                <a:cs typeface="Arial" panose="020B0604020202020204" pitchFamily="34" charset="0"/>
              </a:rPr>
              <a:t> and accepting H</a:t>
            </a:r>
            <a:r>
              <a:rPr lang="en-US" sz="2500" baseline="-25000" dirty="0">
                <a:solidFill>
                  <a:schemeClr val="bg2">
                    <a:lumMod val="10000"/>
                  </a:schemeClr>
                </a:solidFill>
                <a:latin typeface="Arial" panose="020B0604020202020204" pitchFamily="34" charset="0"/>
                <a:cs typeface="Arial" panose="020B0604020202020204" pitchFamily="34" charset="0"/>
              </a:rPr>
              <a:t>1</a:t>
            </a:r>
            <a:r>
              <a:rPr lang="en-US" sz="2500" dirty="0">
                <a:solidFill>
                  <a:schemeClr val="bg2">
                    <a:lumMod val="10000"/>
                  </a:schemeClr>
                </a:solidFill>
                <a:latin typeface="Arial" panose="020B0604020202020204" pitchFamily="34" charset="0"/>
                <a:cs typeface="Arial" panose="020B0604020202020204" pitchFamily="34" charset="0"/>
              </a:rPr>
              <a:t> is very low, we will accept H</a:t>
            </a:r>
            <a:r>
              <a:rPr lang="en-US" sz="2500" baseline="-25000" dirty="0">
                <a:solidFill>
                  <a:schemeClr val="bg2">
                    <a:lumMod val="10000"/>
                  </a:schemeClr>
                </a:solidFill>
                <a:latin typeface="Arial" panose="020B0604020202020204" pitchFamily="34" charset="0"/>
                <a:cs typeface="Arial" panose="020B0604020202020204" pitchFamily="34" charset="0"/>
              </a:rPr>
              <a:t>1 </a:t>
            </a:r>
            <a:r>
              <a:rPr lang="en-US" sz="2500" dirty="0">
                <a:solidFill>
                  <a:schemeClr val="bg2">
                    <a:lumMod val="10000"/>
                  </a:schemeClr>
                </a:solidFill>
                <a:latin typeface="Arial" panose="020B0604020202020204" pitchFamily="34" charset="0"/>
                <a:cs typeface="Arial" panose="020B0604020202020204" pitchFamily="34" charset="0"/>
              </a:rPr>
              <a:t>and conclude that there is a statistically significant difference in mean values of the dependent variable for the three groups. </a:t>
            </a:r>
          </a:p>
          <a:p>
            <a:pPr algn="just"/>
            <a:endParaRPr lang="en-US" sz="2500" dirty="0">
              <a:solidFill>
                <a:schemeClr val="bg2">
                  <a:lumMod val="10000"/>
                </a:schemeClr>
              </a:solidFill>
              <a:latin typeface="Arial" panose="020B0604020202020204" pitchFamily="34" charset="0"/>
              <a:cs typeface="Arial" panose="020B0604020202020204" pitchFamily="34" charset="0"/>
            </a:endParaRPr>
          </a:p>
          <a:p>
            <a:pPr algn="just"/>
            <a:r>
              <a:rPr lang="en-US" sz="2500" dirty="0">
                <a:solidFill>
                  <a:schemeClr val="bg2">
                    <a:lumMod val="10000"/>
                  </a:schemeClr>
                </a:solidFill>
                <a:latin typeface="Arial" panose="020B0604020202020204" pitchFamily="34" charset="0"/>
                <a:cs typeface="Arial" panose="020B0604020202020204" pitchFamily="34" charset="0"/>
              </a:rPr>
              <a:t>Based on this test we can’t conclude in which groups the means are different and in which they are not.</a:t>
            </a:r>
            <a:endParaRPr lang="ru-RU" sz="25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7858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0139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186527"/>
            <a:ext cx="11057955" cy="777025"/>
          </a:xfrm>
        </p:spPr>
        <p:txBody>
          <a:bodyPr>
            <a:noAutofit/>
          </a:bodyPr>
          <a:lstStyle/>
          <a:p>
            <a:r>
              <a:rPr lang="en-US" sz="3600" b="1" dirty="0">
                <a:latin typeface="Arial" panose="020B0604020202020204" pitchFamily="34" charset="0"/>
                <a:cs typeface="Arial" panose="020B0604020202020204" pitchFamily="34" charset="0"/>
              </a:rPr>
              <a:t>ANOVA</a:t>
            </a: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1996208"/>
            <a:ext cx="11057955" cy="4731159"/>
          </a:xfrm>
        </p:spPr>
        <p:txBody>
          <a:bodyPr numCol="1"/>
          <a:lstStyle/>
          <a:p>
            <a:pPr algn="just"/>
            <a:r>
              <a:rPr lang="en-US" sz="2700" dirty="0">
                <a:solidFill>
                  <a:schemeClr val="bg2">
                    <a:lumMod val="10000"/>
                  </a:schemeClr>
                </a:solidFill>
                <a:latin typeface="Arial" panose="020B0604020202020204" pitchFamily="34" charset="0"/>
                <a:cs typeface="Arial" panose="020B0604020202020204" pitchFamily="34" charset="0"/>
              </a:rPr>
              <a:t>The significance of ANOVA is tested based on the value of F statistic.</a:t>
            </a:r>
          </a:p>
          <a:p>
            <a:pPr algn="just">
              <a:tabLst>
                <a:tab pos="179388" algn="l"/>
              </a:tabLst>
            </a:pPr>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a:p>
            <a:pPr algn="just"/>
            <a:endParaRPr lang="ru-RU" sz="25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8874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12" name="Рисунок 11" descr="Вырезка экрана"/>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06486" y="2689022"/>
            <a:ext cx="5544616" cy="3504989"/>
          </a:xfrm>
          <a:prstGeom prst="rect">
            <a:avLst/>
          </a:prstGeom>
        </p:spPr>
      </p:pic>
      <p:sp>
        <p:nvSpPr>
          <p:cNvPr id="13" name="Овал 12"/>
          <p:cNvSpPr/>
          <p:nvPr/>
        </p:nvSpPr>
        <p:spPr>
          <a:xfrm>
            <a:off x="6938934" y="4561230"/>
            <a:ext cx="432048" cy="504056"/>
          </a:xfrm>
          <a:prstGeom prst="ellipse">
            <a:avLst/>
          </a:prstGeom>
          <a:noFill/>
          <a:ln w="38100">
            <a:solidFill>
              <a:srgbClr val="FF0000"/>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cxnSp>
        <p:nvCxnSpPr>
          <p:cNvPr id="14" name="Прямая со стрелкой 13"/>
          <p:cNvCxnSpPr/>
          <p:nvPr/>
        </p:nvCxnSpPr>
        <p:spPr>
          <a:xfrm flipH="1">
            <a:off x="7191600" y="4204092"/>
            <a:ext cx="395406" cy="360206"/>
          </a:xfrm>
          <a:prstGeom prst="straightConnector1">
            <a:avLst/>
          </a:prstGeom>
          <a:ln>
            <a:solidFill>
              <a:srgbClr val="FF0000"/>
            </a:solidFill>
            <a:tailEnd type="triangle"/>
          </a:ln>
        </p:spPr>
        <p:style>
          <a:lnRef idx="2">
            <a:schemeClr val="accent3"/>
          </a:lnRef>
          <a:fillRef idx="0">
            <a:schemeClr val="accent3"/>
          </a:fillRef>
          <a:effectRef idx="1">
            <a:schemeClr val="accent3"/>
          </a:effectRef>
          <a:fontRef idx="minor">
            <a:schemeClr val="tx1"/>
          </a:fontRef>
        </p:style>
      </p:cxnSp>
      <p:sp>
        <p:nvSpPr>
          <p:cNvPr id="15" name="Прямоугольник 14"/>
          <p:cNvSpPr/>
          <p:nvPr/>
        </p:nvSpPr>
        <p:spPr>
          <a:xfrm>
            <a:off x="6633566" y="3711649"/>
            <a:ext cx="2856872" cy="492443"/>
          </a:xfrm>
          <a:prstGeom prst="rect">
            <a:avLst/>
          </a:prstGeom>
          <a:ln>
            <a:solidFill>
              <a:srgbClr val="FF0000"/>
            </a:solidFill>
          </a:ln>
        </p:spPr>
        <p:txBody>
          <a:bodyPr wrap="none">
            <a:spAutoFit/>
          </a:bodyPr>
          <a:lstStyle/>
          <a:p>
            <a:pPr algn="just">
              <a:spcBef>
                <a:spcPts val="600"/>
              </a:spcBef>
              <a:buClr>
                <a:schemeClr val="accent1"/>
              </a:buClr>
              <a:buSzPct val="80000"/>
            </a:pPr>
            <a:r>
              <a:rPr lang="en-US" sz="2600" dirty="0">
                <a:solidFill>
                  <a:srgbClr val="FF0000"/>
                </a:solidFill>
                <a:latin typeface="Arial" panose="020B0604020202020204" pitchFamily="34" charset="0"/>
                <a:cs typeface="Arial" panose="020B0604020202020204" pitchFamily="34" charset="0"/>
              </a:rPr>
              <a:t>Number of groups</a:t>
            </a:r>
            <a:endParaRPr lang="ru-RU" sz="2600" dirty="0">
              <a:solidFill>
                <a:srgbClr val="FF0000"/>
              </a:solidFill>
              <a:latin typeface="Arial" panose="020B0604020202020204" pitchFamily="34" charset="0"/>
              <a:cs typeface="Arial" panose="020B0604020202020204" pitchFamily="34" charset="0"/>
            </a:endParaRPr>
          </a:p>
        </p:txBody>
      </p:sp>
      <p:cxnSp>
        <p:nvCxnSpPr>
          <p:cNvPr id="16" name="Прямая со стрелкой 15"/>
          <p:cNvCxnSpPr/>
          <p:nvPr/>
        </p:nvCxnSpPr>
        <p:spPr>
          <a:xfrm flipH="1" flipV="1">
            <a:off x="7306775" y="5811043"/>
            <a:ext cx="416501" cy="381434"/>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17" name="Прямоугольник 16"/>
          <p:cNvSpPr/>
          <p:nvPr/>
        </p:nvSpPr>
        <p:spPr>
          <a:xfrm>
            <a:off x="7723276" y="5947789"/>
            <a:ext cx="2707793" cy="492443"/>
          </a:xfrm>
          <a:prstGeom prst="rect">
            <a:avLst/>
          </a:prstGeom>
          <a:ln>
            <a:solidFill>
              <a:srgbClr val="FF0000"/>
            </a:solidFill>
          </a:ln>
        </p:spPr>
        <p:txBody>
          <a:bodyPr wrap="none">
            <a:spAutoFit/>
          </a:bodyPr>
          <a:lstStyle/>
          <a:p>
            <a:pPr algn="just">
              <a:spcBef>
                <a:spcPts val="600"/>
              </a:spcBef>
              <a:buClr>
                <a:schemeClr val="accent1"/>
              </a:buClr>
              <a:buSzPct val="80000"/>
            </a:pPr>
            <a:r>
              <a:rPr lang="en-US" sz="2600" dirty="0">
                <a:solidFill>
                  <a:srgbClr val="FF0000"/>
                </a:solidFill>
                <a:latin typeface="Arial" panose="020B0604020202020204" pitchFamily="34" charset="0"/>
                <a:cs typeface="Arial" panose="020B0604020202020204" pitchFamily="34" charset="0"/>
              </a:rPr>
              <a:t>Number of cases</a:t>
            </a:r>
            <a:endParaRPr lang="ru-RU" sz="2600" dirty="0">
              <a:solidFill>
                <a:srgbClr val="FF0000"/>
              </a:solidFill>
              <a:latin typeface="Arial" panose="020B0604020202020204" pitchFamily="34" charset="0"/>
              <a:cs typeface="Arial" panose="020B0604020202020204" pitchFamily="34" charset="0"/>
            </a:endParaRPr>
          </a:p>
        </p:txBody>
      </p:sp>
      <p:sp>
        <p:nvSpPr>
          <p:cNvPr id="18" name="Овал 17"/>
          <p:cNvSpPr/>
          <p:nvPr/>
        </p:nvSpPr>
        <p:spPr>
          <a:xfrm>
            <a:off x="7010942" y="5281310"/>
            <a:ext cx="432048" cy="504056"/>
          </a:xfrm>
          <a:prstGeom prst="ellipse">
            <a:avLst/>
          </a:prstGeom>
          <a:noFill/>
          <a:ln w="38100">
            <a:solidFill>
              <a:srgbClr val="FF0000"/>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246445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121212"/>
            <a:ext cx="11057955" cy="777025"/>
          </a:xfrm>
        </p:spPr>
        <p:txBody>
          <a:bodyPr>
            <a:normAutofit/>
          </a:bodyPr>
          <a:lstStyle/>
          <a:p>
            <a:r>
              <a:rPr lang="en-US" sz="3600" b="1" dirty="0">
                <a:latin typeface="Arial" panose="020B0604020202020204" pitchFamily="34" charset="0"/>
                <a:cs typeface="Arial" panose="020B0604020202020204" pitchFamily="34" charset="0"/>
              </a:rPr>
              <a:t>ANOVA</a:t>
            </a:r>
            <a:r>
              <a:rPr lang="ru-RU" sz="3600" b="1" dirty="0">
                <a:latin typeface="Arial" panose="020B0604020202020204" pitchFamily="34" charset="0"/>
                <a:cs typeface="Arial" panose="020B0604020202020204" pitchFamily="34" charset="0"/>
              </a:rPr>
              <a:t>: </a:t>
            </a:r>
            <a:r>
              <a:rPr lang="en-US" sz="3600" b="1" dirty="0">
                <a:latin typeface="Arial" panose="020B0604020202020204" pitchFamily="34" charset="0"/>
                <a:cs typeface="Arial" panose="020B0604020202020204" pitchFamily="34" charset="0"/>
              </a:rPr>
              <a:t>SST</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9636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
        <p:nvSpPr>
          <p:cNvPr id="15" name="TextBox 14"/>
          <p:cNvSpPr txBox="1"/>
          <p:nvPr/>
        </p:nvSpPr>
        <p:spPr>
          <a:xfrm>
            <a:off x="1096343" y="1945993"/>
            <a:ext cx="10317328" cy="4493538"/>
          </a:xfrm>
          <a:prstGeom prst="rect">
            <a:avLst/>
          </a:prstGeom>
          <a:noFill/>
        </p:spPr>
        <p:txBody>
          <a:bodyPr wrap="square" rtlCol="0">
            <a:spAutoFit/>
          </a:bodyPr>
          <a:lstStyle/>
          <a:p>
            <a:pPr algn="just">
              <a:spcBef>
                <a:spcPts val="1200"/>
              </a:spcBef>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Group 1: 1</a:t>
            </a:r>
            <a:r>
              <a:rPr lang="ru-RU" sz="2400" dirty="0">
                <a:solidFill>
                  <a:schemeClr val="bg2">
                    <a:lumMod val="10000"/>
                  </a:schemeClr>
                </a:solidFill>
                <a:latin typeface="Arial" panose="020B0604020202020204" pitchFamily="34" charset="0"/>
                <a:cs typeface="Arial" panose="020B0604020202020204" pitchFamily="34" charset="0"/>
              </a:rPr>
              <a:t>, 3,</a:t>
            </a:r>
            <a:r>
              <a:rPr lang="en-US" sz="2400" dirty="0">
                <a:solidFill>
                  <a:schemeClr val="bg2">
                    <a:lumMod val="10000"/>
                  </a:schemeClr>
                </a:solidFill>
                <a:latin typeface="Arial" panose="020B0604020202020204" pitchFamily="34" charset="0"/>
                <a:cs typeface="Arial" panose="020B0604020202020204" pitchFamily="34" charset="0"/>
              </a:rPr>
              <a:t> 5		</a:t>
            </a:r>
            <a:r>
              <a:rPr lang="ru-RU"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Sample mean</a:t>
            </a:r>
            <a:r>
              <a:rPr lang="ru-RU" sz="2400" dirty="0">
                <a:solidFill>
                  <a:schemeClr val="bg2">
                    <a:lumMod val="10000"/>
                  </a:schemeClr>
                </a:solidFill>
                <a:latin typeface="Arial" panose="020B0604020202020204" pitchFamily="34" charset="0"/>
                <a:cs typeface="Arial" panose="020B0604020202020204" pitchFamily="34" charset="0"/>
              </a:rPr>
              <a:t>:</a:t>
            </a:r>
          </a:p>
          <a:p>
            <a:pPr algn="just">
              <a:spcBef>
                <a:spcPts val="1200"/>
              </a:spcBef>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Group 2: 5</a:t>
            </a:r>
            <a:r>
              <a:rPr lang="ru-RU" sz="2400" dirty="0">
                <a:solidFill>
                  <a:schemeClr val="bg2">
                    <a:lumMod val="10000"/>
                  </a:schemeClr>
                </a:solidFill>
                <a:latin typeface="Arial" panose="020B0604020202020204" pitchFamily="34" charset="0"/>
                <a:cs typeface="Arial" panose="020B0604020202020204" pitchFamily="34" charset="0"/>
              </a:rPr>
              <a:t>, 7, 9 			</a:t>
            </a:r>
            <a:r>
              <a:rPr lang="en-US" sz="2400" dirty="0">
                <a:solidFill>
                  <a:schemeClr val="bg2">
                    <a:lumMod val="10000"/>
                  </a:schemeClr>
                </a:solidFill>
                <a:latin typeface="Arial" panose="020B0604020202020204" pitchFamily="34" charset="0"/>
                <a:cs typeface="Arial" panose="020B0604020202020204" pitchFamily="34" charset="0"/>
              </a:rPr>
              <a:t>(1+3+5+5+7+9+4+5+6)/9 = 5</a:t>
            </a:r>
          </a:p>
          <a:p>
            <a:pPr algn="just">
              <a:spcBef>
                <a:spcPts val="1200"/>
              </a:spcBef>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Group 3: 4</a:t>
            </a:r>
            <a:r>
              <a:rPr lang="ru-RU" sz="2400" dirty="0">
                <a:solidFill>
                  <a:schemeClr val="bg2">
                    <a:lumMod val="10000"/>
                  </a:schemeClr>
                </a:solidFill>
                <a:latin typeface="Arial" panose="020B0604020202020204" pitchFamily="34" charset="0"/>
                <a:cs typeface="Arial" panose="020B0604020202020204" pitchFamily="34" charset="0"/>
              </a:rPr>
              <a:t>, 5, 6 </a:t>
            </a:r>
            <a:r>
              <a:rPr lang="en-US" sz="2400" dirty="0">
                <a:solidFill>
                  <a:schemeClr val="bg2">
                    <a:lumMod val="10000"/>
                  </a:schemeClr>
                </a:solidFill>
                <a:latin typeface="Arial" panose="020B0604020202020204" pitchFamily="34" charset="0"/>
                <a:cs typeface="Arial" panose="020B0604020202020204" pitchFamily="34" charset="0"/>
              </a:rPr>
              <a:t>	</a:t>
            </a:r>
          </a:p>
          <a:p>
            <a:pPr algn="just">
              <a:spcBef>
                <a:spcPts val="1200"/>
              </a:spcBef>
              <a:tabLst>
                <a:tab pos="179388" algn="l"/>
              </a:tabLst>
            </a:pPr>
            <a:endParaRPr lang="en-US" sz="2400" dirty="0">
              <a:solidFill>
                <a:schemeClr val="bg2">
                  <a:lumMod val="10000"/>
                </a:schemeClr>
              </a:solidFill>
              <a:latin typeface="Arial" panose="020B0604020202020204" pitchFamily="34" charset="0"/>
              <a:cs typeface="Arial" panose="020B0604020202020204" pitchFamily="34" charset="0"/>
            </a:endParaRPr>
          </a:p>
          <a:p>
            <a:pPr algn="just">
              <a:spcBef>
                <a:spcPts val="1200"/>
              </a:spcBef>
              <a:tabLst>
                <a:tab pos="179388" algn="l"/>
              </a:tabLst>
            </a:pPr>
            <a:endParaRPr lang="ru-RU" sz="2400" dirty="0">
              <a:solidFill>
                <a:schemeClr val="bg2">
                  <a:lumMod val="10000"/>
                </a:schemeClr>
              </a:solidFill>
              <a:latin typeface="Arial" panose="020B0604020202020204" pitchFamily="34" charset="0"/>
              <a:cs typeface="Arial" panose="020B0604020202020204" pitchFamily="34" charset="0"/>
            </a:endParaRPr>
          </a:p>
          <a:p>
            <a:pPr algn="just">
              <a:spcBef>
                <a:spcPts val="1200"/>
              </a:spcBef>
              <a:tabLst>
                <a:tab pos="179388" algn="l"/>
              </a:tabLst>
            </a:pPr>
            <a:r>
              <a:rPr lang="en-US" sz="2400" b="1" dirty="0">
                <a:solidFill>
                  <a:schemeClr val="bg2">
                    <a:lumMod val="10000"/>
                  </a:schemeClr>
                </a:solidFill>
                <a:latin typeface="Arial" panose="020B0604020202020204" pitchFamily="34" charset="0"/>
                <a:cs typeface="Arial" panose="020B0604020202020204" pitchFamily="34" charset="0"/>
              </a:rPr>
              <a:t>Total sum of squares (SST): 42</a:t>
            </a:r>
          </a:p>
          <a:p>
            <a:pPr algn="just">
              <a:spcBef>
                <a:spcPts val="1200"/>
              </a:spcBef>
              <a:tabLst>
                <a:tab pos="179388" algn="l"/>
              </a:tabLst>
            </a:pPr>
            <a:endParaRPr lang="en-US" sz="2400" dirty="0">
              <a:solidFill>
                <a:schemeClr val="bg2">
                  <a:lumMod val="10000"/>
                </a:schemeClr>
              </a:solidFill>
              <a:latin typeface="Arial" panose="020B0604020202020204" pitchFamily="34" charset="0"/>
              <a:cs typeface="Arial" panose="020B0604020202020204" pitchFamily="34" charset="0"/>
            </a:endParaRPr>
          </a:p>
          <a:p>
            <a:pPr algn="just">
              <a:spcBef>
                <a:spcPts val="1200"/>
              </a:spcBef>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(1-5)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(3-5)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(5-5)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(5-5)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(7-5)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(9-5)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(4-5)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(5-5)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(6-5)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16 + 4 + 0 + 0 + 4 + 16 + 1 + 0 + 1 = 42</a:t>
            </a:r>
            <a:endParaRPr lang="ru-RU" sz="2400" dirty="0">
              <a:latin typeface="Arial" panose="020B0604020202020204" pitchFamily="34" charset="0"/>
              <a:cs typeface="Arial" panose="020B0604020202020204" pitchFamily="34" charset="0"/>
            </a:endParaRPr>
          </a:p>
        </p:txBody>
      </p:sp>
      <p:pic>
        <p:nvPicPr>
          <p:cNvPr id="16" name="Рисунок 15" descr="Вырезка экрана"/>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54441" y="3302703"/>
            <a:ext cx="3117859" cy="1023048"/>
          </a:xfrm>
          <a:prstGeom prst="rect">
            <a:avLst/>
          </a:prstGeom>
        </p:spPr>
      </p:pic>
    </p:spTree>
    <p:extLst>
      <p:ext uri="{BB962C8B-B14F-4D97-AF65-F5344CB8AC3E}">
        <p14:creationId xmlns:p14="http://schemas.microsoft.com/office/powerpoint/2010/main" val="276672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088554"/>
            <a:ext cx="11057955" cy="777025"/>
          </a:xfrm>
        </p:spPr>
        <p:txBody>
          <a:bodyPr>
            <a:normAutofit/>
          </a:bodyPr>
          <a:lstStyle/>
          <a:p>
            <a:r>
              <a:rPr lang="en-US" sz="3600" b="1" dirty="0">
                <a:latin typeface="Arial" panose="020B0604020202020204" pitchFamily="34" charset="0"/>
                <a:cs typeface="Arial" panose="020B0604020202020204" pitchFamily="34" charset="0"/>
              </a:rPr>
              <a:t>ANOVA</a:t>
            </a:r>
            <a:r>
              <a:rPr lang="ru-RU" sz="3600" b="1" dirty="0">
                <a:latin typeface="Arial" panose="020B0604020202020204" pitchFamily="34" charset="0"/>
                <a:cs typeface="Arial" panose="020B0604020202020204" pitchFamily="34" charset="0"/>
              </a:rPr>
              <a:t>: </a:t>
            </a:r>
            <a:r>
              <a:rPr lang="en-US" sz="3600" b="1" dirty="0">
                <a:latin typeface="Arial" panose="020B0604020202020204" pitchFamily="34" charset="0"/>
                <a:cs typeface="Arial" panose="020B0604020202020204" pitchFamily="34" charset="0"/>
              </a:rPr>
              <a:t>SSW</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9890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
        <p:nvSpPr>
          <p:cNvPr id="15" name="TextBox 14"/>
          <p:cNvSpPr txBox="1"/>
          <p:nvPr/>
        </p:nvSpPr>
        <p:spPr>
          <a:xfrm>
            <a:off x="1063685" y="1848018"/>
            <a:ext cx="10317328" cy="4893647"/>
          </a:xfrm>
          <a:prstGeom prst="rect">
            <a:avLst/>
          </a:prstGeom>
          <a:noFill/>
        </p:spPr>
        <p:txBody>
          <a:bodyPr wrap="square" rtlCol="0">
            <a:spAutoFit/>
          </a:bodyPr>
          <a:lstStyle/>
          <a:p>
            <a:pPr algn="just"/>
            <a:r>
              <a:rPr lang="en-US" sz="2400" dirty="0">
                <a:solidFill>
                  <a:schemeClr val="bg2">
                    <a:lumMod val="10000"/>
                  </a:schemeClr>
                </a:solidFill>
                <a:latin typeface="Arial" panose="020B0604020202020204" pitchFamily="34" charset="0"/>
                <a:cs typeface="Arial" panose="020B0604020202020204" pitchFamily="34" charset="0"/>
              </a:rPr>
              <a:t>Group 1: 1</a:t>
            </a:r>
            <a:r>
              <a:rPr lang="ru-RU" sz="2400" dirty="0">
                <a:solidFill>
                  <a:schemeClr val="bg2">
                    <a:lumMod val="10000"/>
                  </a:schemeClr>
                </a:solidFill>
                <a:latin typeface="Arial" panose="020B0604020202020204" pitchFamily="34" charset="0"/>
                <a:cs typeface="Arial" panose="020B0604020202020204" pitchFamily="34" charset="0"/>
              </a:rPr>
              <a:t>, 3,</a:t>
            </a:r>
            <a:r>
              <a:rPr lang="en-US" sz="2400" dirty="0">
                <a:solidFill>
                  <a:schemeClr val="bg2">
                    <a:lumMod val="10000"/>
                  </a:schemeClr>
                </a:solidFill>
                <a:latin typeface="Arial" panose="020B0604020202020204" pitchFamily="34" charset="0"/>
                <a:cs typeface="Arial" panose="020B0604020202020204" pitchFamily="34" charset="0"/>
              </a:rPr>
              <a:t> 5		mean</a:t>
            </a:r>
            <a:r>
              <a:rPr lang="ru-RU"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1 = (1+3+5)/3 = 3 	</a:t>
            </a:r>
          </a:p>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Group 2: 5</a:t>
            </a:r>
            <a:r>
              <a:rPr lang="ru-RU" sz="2400" dirty="0">
                <a:solidFill>
                  <a:schemeClr val="bg2">
                    <a:lumMod val="10000"/>
                  </a:schemeClr>
                </a:solidFill>
                <a:latin typeface="Arial" panose="020B0604020202020204" pitchFamily="34" charset="0"/>
                <a:cs typeface="Arial" panose="020B0604020202020204" pitchFamily="34" charset="0"/>
              </a:rPr>
              <a:t>, 7, 9</a:t>
            </a:r>
            <a:r>
              <a:rPr lang="en-US" sz="2400" dirty="0">
                <a:solidFill>
                  <a:schemeClr val="bg2">
                    <a:lumMod val="10000"/>
                  </a:schemeClr>
                </a:solidFill>
                <a:latin typeface="Arial" panose="020B0604020202020204" pitchFamily="34" charset="0"/>
                <a:cs typeface="Arial" panose="020B0604020202020204" pitchFamily="34" charset="0"/>
              </a:rPr>
              <a:t>		mean 2 = (5+7+9)/3 = 7</a:t>
            </a:r>
          </a:p>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Group 3: 4</a:t>
            </a:r>
            <a:r>
              <a:rPr lang="ru-RU" sz="2400" dirty="0">
                <a:solidFill>
                  <a:schemeClr val="bg2">
                    <a:lumMod val="10000"/>
                  </a:schemeClr>
                </a:solidFill>
                <a:latin typeface="Arial" panose="020B0604020202020204" pitchFamily="34" charset="0"/>
                <a:cs typeface="Arial" panose="020B0604020202020204" pitchFamily="34" charset="0"/>
              </a:rPr>
              <a:t>, 5, 6 </a:t>
            </a:r>
            <a:r>
              <a:rPr lang="en-US" sz="2400" dirty="0">
                <a:solidFill>
                  <a:schemeClr val="bg2">
                    <a:lumMod val="10000"/>
                  </a:schemeClr>
                </a:solidFill>
                <a:latin typeface="Arial" panose="020B0604020202020204" pitchFamily="34" charset="0"/>
                <a:cs typeface="Arial" panose="020B0604020202020204" pitchFamily="34" charset="0"/>
              </a:rPr>
              <a:t>		mean 3 = (4+5+6)/3 = 5</a:t>
            </a:r>
          </a:p>
          <a:p>
            <a:pPr algn="just">
              <a:tabLst>
                <a:tab pos="179388" algn="l"/>
              </a:tabLst>
            </a:pPr>
            <a:endParaRPr lang="en-US" sz="24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en-US" sz="2400" dirty="0">
              <a:solidFill>
                <a:schemeClr val="bg2">
                  <a:lumMod val="10000"/>
                </a:schemeClr>
              </a:solidFill>
              <a:latin typeface="Arial" panose="020B0604020202020204" pitchFamily="34" charset="0"/>
              <a:cs typeface="Arial" panose="020B0604020202020204" pitchFamily="34" charset="0"/>
            </a:endParaRPr>
          </a:p>
          <a:p>
            <a:pPr algn="just"/>
            <a:r>
              <a:rPr lang="en-US" sz="2400" dirty="0">
                <a:solidFill>
                  <a:schemeClr val="bg2">
                    <a:lumMod val="10000"/>
                  </a:schemeClr>
                </a:solidFill>
                <a:latin typeface="Arial" panose="020B0604020202020204" pitchFamily="34" charset="0"/>
                <a:cs typeface="Arial" panose="020B0604020202020204" pitchFamily="34" charset="0"/>
              </a:rPr>
              <a:t>Sum of squares within groups (SSW):</a:t>
            </a:r>
          </a:p>
          <a:p>
            <a:pPr algn="just"/>
            <a:endParaRPr lang="en-US" sz="2400" dirty="0">
              <a:solidFill>
                <a:schemeClr val="bg2">
                  <a:lumMod val="10000"/>
                </a:schemeClr>
              </a:solidFill>
              <a:latin typeface="Arial" panose="020B0604020202020204" pitchFamily="34" charset="0"/>
              <a:cs typeface="Arial" panose="020B0604020202020204" pitchFamily="34" charset="0"/>
            </a:endParaRPr>
          </a:p>
          <a:p>
            <a:pPr algn="just"/>
            <a:r>
              <a:rPr lang="en-US" sz="2400" dirty="0">
                <a:solidFill>
                  <a:schemeClr val="bg2">
                    <a:lumMod val="10000"/>
                  </a:schemeClr>
                </a:solidFill>
                <a:latin typeface="Arial" panose="020B0604020202020204" pitchFamily="34" charset="0"/>
                <a:cs typeface="Arial" panose="020B0604020202020204" pitchFamily="34" charset="0"/>
              </a:rPr>
              <a:t>SSW1 = (1-3)</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(3-3)</a:t>
            </a:r>
            <a:r>
              <a:rPr lang="en-US" sz="2400" baseline="30000" dirty="0">
                <a:solidFill>
                  <a:schemeClr val="bg2">
                    <a:lumMod val="10000"/>
                  </a:schemeClr>
                </a:solidFill>
                <a:latin typeface="Arial" panose="020B0604020202020204" pitchFamily="34" charset="0"/>
                <a:cs typeface="Arial" panose="020B0604020202020204" pitchFamily="34" charset="0"/>
              </a:rPr>
              <a:t>2 </a:t>
            </a:r>
            <a:r>
              <a:rPr lang="en-US" sz="2400" dirty="0">
                <a:solidFill>
                  <a:schemeClr val="bg2">
                    <a:lumMod val="10000"/>
                  </a:schemeClr>
                </a:solidFill>
                <a:latin typeface="Arial" panose="020B0604020202020204" pitchFamily="34" charset="0"/>
                <a:cs typeface="Arial" panose="020B0604020202020204" pitchFamily="34" charset="0"/>
              </a:rPr>
              <a:t>+ (5-3)</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4 + 0 + 4 = 8 </a:t>
            </a:r>
          </a:p>
          <a:p>
            <a:pPr algn="just"/>
            <a:r>
              <a:rPr lang="en-US" sz="2400" dirty="0">
                <a:solidFill>
                  <a:schemeClr val="bg2">
                    <a:lumMod val="10000"/>
                  </a:schemeClr>
                </a:solidFill>
                <a:latin typeface="Arial" panose="020B0604020202020204" pitchFamily="34" charset="0"/>
                <a:cs typeface="Arial" panose="020B0604020202020204" pitchFamily="34" charset="0"/>
              </a:rPr>
              <a:t>SSW2 = (5-7)</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(7-7)</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(9-7)</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4 + 0 + 4 = 8 </a:t>
            </a:r>
          </a:p>
          <a:p>
            <a:pPr algn="just"/>
            <a:r>
              <a:rPr lang="en-US" sz="2400" dirty="0">
                <a:solidFill>
                  <a:schemeClr val="bg2">
                    <a:lumMod val="10000"/>
                  </a:schemeClr>
                </a:solidFill>
                <a:latin typeface="Arial" panose="020B0604020202020204" pitchFamily="34" charset="0"/>
                <a:cs typeface="Arial" panose="020B0604020202020204" pitchFamily="34" charset="0"/>
              </a:rPr>
              <a:t>SSW3 = (4-5)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(5-5)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(6-5)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1 + 0 + 1 = 2 </a:t>
            </a:r>
          </a:p>
          <a:p>
            <a:pPr algn="just"/>
            <a:endParaRPr lang="en-US" sz="2400" dirty="0">
              <a:solidFill>
                <a:schemeClr val="bg2">
                  <a:lumMod val="10000"/>
                </a:schemeClr>
              </a:solidFill>
              <a:latin typeface="Arial" panose="020B0604020202020204" pitchFamily="34" charset="0"/>
              <a:cs typeface="Arial" panose="020B0604020202020204" pitchFamily="34" charset="0"/>
            </a:endParaRPr>
          </a:p>
          <a:p>
            <a:pPr algn="just"/>
            <a:r>
              <a:rPr lang="en-US" sz="2400" b="1" dirty="0">
                <a:solidFill>
                  <a:schemeClr val="bg2">
                    <a:lumMod val="10000"/>
                  </a:schemeClr>
                </a:solidFill>
                <a:latin typeface="Arial" panose="020B0604020202020204" pitchFamily="34" charset="0"/>
                <a:cs typeface="Arial" panose="020B0604020202020204" pitchFamily="34" charset="0"/>
              </a:rPr>
              <a:t>SSW = SSW1+SSW2+SSW3 = 8 + 8 + 2 = 18</a:t>
            </a:r>
          </a:p>
          <a:p>
            <a:pPr algn="just">
              <a:tabLst>
                <a:tab pos="179388" algn="l"/>
              </a:tabLst>
            </a:pPr>
            <a:endParaRPr lang="en-US" sz="2400"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45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a:t>
            </a:r>
            <a:r>
              <a:rPr lang="ru-RU" sz="1800" dirty="0">
                <a:latin typeface="Arial" panose="020B0604020202020204" pitchFamily="34" charset="0"/>
                <a:cs typeface="Arial" panose="020B0604020202020204" pitchFamily="34" charset="0"/>
              </a:rPr>
              <a:t>3</a:t>
            </a:r>
          </a:p>
        </p:txBody>
      </p:sp>
      <p:sp>
        <p:nvSpPr>
          <p:cNvPr id="4" name="Заголовок 3"/>
          <p:cNvSpPr>
            <a:spLocks noGrp="1"/>
          </p:cNvSpPr>
          <p:nvPr>
            <p:ph type="title"/>
          </p:nvPr>
        </p:nvSpPr>
        <p:spPr>
          <a:xfrm>
            <a:off x="585897" y="1235513"/>
            <a:ext cx="11057955" cy="777025"/>
          </a:xfrm>
        </p:spPr>
        <p:txBody>
          <a:bodyPr>
            <a:normAutofit/>
          </a:bodyPr>
          <a:lstStyle/>
          <a:p>
            <a:r>
              <a:rPr lang="en-US" sz="3600" b="1" dirty="0">
                <a:latin typeface="Arial" panose="020B0604020202020204" pitchFamily="34" charset="0"/>
                <a:cs typeface="Arial" panose="020B0604020202020204" pitchFamily="34" charset="0"/>
              </a:rPr>
              <a:t>Student’s t-test</a:t>
            </a: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2118399"/>
            <a:ext cx="11057971" cy="3745092"/>
          </a:xfrm>
        </p:spPr>
        <p:txBody>
          <a:bodyPr numCol="1"/>
          <a:lstStyle/>
          <a:p>
            <a:pPr marL="82296" algn="just">
              <a:defRPr/>
            </a:pPr>
            <a:r>
              <a:rPr lang="en-US" sz="2600" dirty="0">
                <a:solidFill>
                  <a:schemeClr val="bg2">
                    <a:lumMod val="10000"/>
                  </a:schemeClr>
                </a:solidFill>
              </a:rPr>
              <a:t>	</a:t>
            </a:r>
            <a:r>
              <a:rPr lang="en-US" sz="2600" dirty="0">
                <a:solidFill>
                  <a:schemeClr val="bg2">
                    <a:lumMod val="10000"/>
                  </a:schemeClr>
                </a:solidFill>
                <a:latin typeface="Arial" pitchFamily="34" charset="0"/>
                <a:cs typeface="Arial" pitchFamily="34" charset="0"/>
              </a:rPr>
              <a:t>A t-test is a statistical test that checks if two means are reliably different from each other.</a:t>
            </a:r>
          </a:p>
          <a:p>
            <a:pPr marL="82296" algn="just">
              <a:defRPr/>
            </a:pPr>
            <a:r>
              <a:rPr lang="en-US" sz="2600" dirty="0">
                <a:solidFill>
                  <a:schemeClr val="bg2">
                    <a:lumMod val="10000"/>
                  </a:schemeClr>
                </a:solidFill>
                <a:latin typeface="Arial" pitchFamily="34" charset="0"/>
                <a:cs typeface="Arial" pitchFamily="34" charset="0"/>
              </a:rPr>
              <a:t>	The values of the means may show a difference, but we can’t be sure if that is a </a:t>
            </a:r>
            <a:r>
              <a:rPr lang="en-US" sz="2600" b="1" u="sng" dirty="0">
                <a:solidFill>
                  <a:schemeClr val="bg2">
                    <a:lumMod val="10000"/>
                  </a:schemeClr>
                </a:solidFill>
                <a:latin typeface="Arial" pitchFamily="34" charset="0"/>
                <a:cs typeface="Arial" pitchFamily="34" charset="0"/>
              </a:rPr>
              <a:t>reliable</a:t>
            </a:r>
            <a:r>
              <a:rPr lang="en-US" sz="2600" dirty="0">
                <a:solidFill>
                  <a:schemeClr val="bg2">
                    <a:lumMod val="10000"/>
                  </a:schemeClr>
                </a:solidFill>
                <a:latin typeface="Arial" pitchFamily="34" charset="0"/>
                <a:cs typeface="Arial" pitchFamily="34" charset="0"/>
              </a:rPr>
              <a:t> difference. </a:t>
            </a:r>
          </a:p>
          <a:p>
            <a:pPr marL="82296" algn="just">
              <a:defRPr/>
            </a:pPr>
            <a:r>
              <a:rPr lang="en-US" sz="2600" dirty="0">
                <a:solidFill>
                  <a:schemeClr val="bg2">
                    <a:lumMod val="10000"/>
                  </a:schemeClr>
                </a:solidFill>
                <a:latin typeface="Arial" pitchFamily="34" charset="0"/>
                <a:cs typeface="Arial" pitchFamily="34" charset="0"/>
              </a:rPr>
              <a:t>	Descriptive statistics only describes the data but can’t be generalized beyond that. Inferential statistics, like t-test, allows to make inferences about the population beyond our data, generalize the findings to a whole population beyond the sample, that is tested.</a:t>
            </a:r>
          </a:p>
          <a:p>
            <a:pPr marL="82296">
              <a:defRPr/>
            </a:pPr>
            <a:endParaRPr lang="en-US" sz="2600" dirty="0">
              <a:solidFill>
                <a:schemeClr val="bg2">
                  <a:lumMod val="10000"/>
                </a:schemeClr>
              </a:solidFill>
              <a:latin typeface="Arial" pitchFamily="34" charset="0"/>
              <a:cs typeface="Arial" pitchFamily="34" charset="0"/>
            </a:endParaRPr>
          </a:p>
        </p:txBody>
      </p:sp>
      <p:sp>
        <p:nvSpPr>
          <p:cNvPr id="6" name="Текст 5"/>
          <p:cNvSpPr>
            <a:spLocks noGrp="1"/>
          </p:cNvSpPr>
          <p:nvPr>
            <p:ph type="body" sz="quarter" idx="15"/>
          </p:nvPr>
        </p:nvSpPr>
        <p:spPr>
          <a:xfrm>
            <a:off x="6259892" y="548720"/>
            <a:ext cx="38366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945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088554"/>
            <a:ext cx="11057955" cy="777025"/>
          </a:xfrm>
        </p:spPr>
        <p:txBody>
          <a:bodyPr>
            <a:normAutofit/>
          </a:bodyPr>
          <a:lstStyle/>
          <a:p>
            <a:r>
              <a:rPr lang="en-US" sz="3600" b="1" dirty="0">
                <a:latin typeface="Arial" panose="020B0604020202020204" pitchFamily="34" charset="0"/>
                <a:cs typeface="Arial" panose="020B0604020202020204" pitchFamily="34" charset="0"/>
              </a:rPr>
              <a:t>ANOVA</a:t>
            </a:r>
            <a:r>
              <a:rPr lang="ru-RU" sz="3600" b="1" dirty="0">
                <a:latin typeface="Arial" panose="020B0604020202020204" pitchFamily="34" charset="0"/>
                <a:cs typeface="Arial" panose="020B0604020202020204" pitchFamily="34" charset="0"/>
              </a:rPr>
              <a:t>: </a:t>
            </a:r>
            <a:r>
              <a:rPr lang="en-US" sz="3600" b="1" dirty="0">
                <a:latin typeface="Arial" panose="020B0604020202020204" pitchFamily="34" charset="0"/>
                <a:cs typeface="Arial" panose="020B0604020202020204" pitchFamily="34" charset="0"/>
              </a:rPr>
              <a:t>SSB</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8747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
        <p:nvSpPr>
          <p:cNvPr id="15" name="TextBox 14"/>
          <p:cNvSpPr txBox="1"/>
          <p:nvPr/>
        </p:nvSpPr>
        <p:spPr>
          <a:xfrm>
            <a:off x="1063685" y="1848018"/>
            <a:ext cx="10317328" cy="5632311"/>
          </a:xfrm>
          <a:prstGeom prst="rect">
            <a:avLst/>
          </a:prstGeom>
          <a:noFill/>
        </p:spPr>
        <p:txBody>
          <a:bodyPr wrap="square" rtlCol="0">
            <a:spAutoFit/>
          </a:bodyPr>
          <a:lstStyle/>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Group 1: 1</a:t>
            </a:r>
            <a:r>
              <a:rPr lang="ru-RU" sz="2400" dirty="0">
                <a:solidFill>
                  <a:schemeClr val="bg2">
                    <a:lumMod val="10000"/>
                  </a:schemeClr>
                </a:solidFill>
                <a:latin typeface="Arial" panose="020B0604020202020204" pitchFamily="34" charset="0"/>
                <a:cs typeface="Arial" panose="020B0604020202020204" pitchFamily="34" charset="0"/>
              </a:rPr>
              <a:t>, 3,</a:t>
            </a:r>
            <a:r>
              <a:rPr lang="en-US" sz="2400" dirty="0">
                <a:solidFill>
                  <a:schemeClr val="bg2">
                    <a:lumMod val="10000"/>
                  </a:schemeClr>
                </a:solidFill>
                <a:latin typeface="Arial" panose="020B0604020202020204" pitchFamily="34" charset="0"/>
                <a:cs typeface="Arial" panose="020B0604020202020204" pitchFamily="34" charset="0"/>
              </a:rPr>
              <a:t> 5		</a:t>
            </a:r>
            <a:r>
              <a:rPr lang="ru-RU"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Sample mean</a:t>
            </a:r>
            <a:r>
              <a:rPr lang="ru-RU" sz="2400" dirty="0">
                <a:solidFill>
                  <a:schemeClr val="bg2">
                    <a:lumMod val="10000"/>
                  </a:schemeClr>
                </a:solidFill>
                <a:latin typeface="Arial" panose="020B0604020202020204" pitchFamily="34" charset="0"/>
                <a:cs typeface="Arial" panose="020B0604020202020204" pitchFamily="34" charset="0"/>
              </a:rPr>
              <a:t>:</a:t>
            </a:r>
          </a:p>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Group 2: 5</a:t>
            </a:r>
            <a:r>
              <a:rPr lang="ru-RU" sz="2400" dirty="0">
                <a:solidFill>
                  <a:schemeClr val="bg2">
                    <a:lumMod val="10000"/>
                  </a:schemeClr>
                </a:solidFill>
                <a:latin typeface="Arial" panose="020B0604020202020204" pitchFamily="34" charset="0"/>
                <a:cs typeface="Arial" panose="020B0604020202020204" pitchFamily="34" charset="0"/>
              </a:rPr>
              <a:t>, 7, 9 			</a:t>
            </a:r>
            <a:r>
              <a:rPr lang="en-US" sz="2400" dirty="0">
                <a:solidFill>
                  <a:schemeClr val="bg2">
                    <a:lumMod val="10000"/>
                  </a:schemeClr>
                </a:solidFill>
                <a:latin typeface="Arial" panose="020B0604020202020204" pitchFamily="34" charset="0"/>
                <a:cs typeface="Arial" panose="020B0604020202020204" pitchFamily="34" charset="0"/>
              </a:rPr>
              <a:t>(1+3+5+5+7+9+4+5+6)/9 = 5</a:t>
            </a:r>
          </a:p>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Group 3: 4</a:t>
            </a:r>
            <a:r>
              <a:rPr lang="ru-RU" sz="2400" dirty="0">
                <a:solidFill>
                  <a:schemeClr val="bg2">
                    <a:lumMod val="10000"/>
                  </a:schemeClr>
                </a:solidFill>
                <a:latin typeface="Arial" panose="020B0604020202020204" pitchFamily="34" charset="0"/>
                <a:cs typeface="Arial" panose="020B0604020202020204" pitchFamily="34" charset="0"/>
              </a:rPr>
              <a:t>, 5, 6 </a:t>
            </a:r>
            <a:endParaRPr lang="en-US" sz="24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en-US" sz="2400" dirty="0">
              <a:solidFill>
                <a:schemeClr val="bg2">
                  <a:lumMod val="10000"/>
                </a:schemeClr>
              </a:solidFill>
              <a:latin typeface="Arial" panose="020B0604020202020204" pitchFamily="34" charset="0"/>
              <a:cs typeface="Arial" panose="020B0604020202020204" pitchFamily="34" charset="0"/>
            </a:endParaRPr>
          </a:p>
          <a:p>
            <a:pPr algn="just"/>
            <a:r>
              <a:rPr lang="en-US" sz="2400" dirty="0">
                <a:solidFill>
                  <a:schemeClr val="bg2">
                    <a:lumMod val="10000"/>
                  </a:schemeClr>
                </a:solidFill>
                <a:latin typeface="Arial" panose="020B0604020202020204" pitchFamily="34" charset="0"/>
                <a:cs typeface="Arial" panose="020B0604020202020204" pitchFamily="34" charset="0"/>
              </a:rPr>
              <a:t>Mean</a:t>
            </a:r>
            <a:r>
              <a:rPr lang="ru-RU"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1 = (1+3+5)/3 = 3 	</a:t>
            </a:r>
          </a:p>
          <a:p>
            <a:pPr algn="just"/>
            <a:r>
              <a:rPr lang="en-US" sz="2400" dirty="0">
                <a:solidFill>
                  <a:schemeClr val="bg2">
                    <a:lumMod val="10000"/>
                  </a:schemeClr>
                </a:solidFill>
                <a:latin typeface="Arial" panose="020B0604020202020204" pitchFamily="34" charset="0"/>
                <a:cs typeface="Arial" panose="020B0604020202020204" pitchFamily="34" charset="0"/>
              </a:rPr>
              <a:t>Mean</a:t>
            </a:r>
            <a:r>
              <a:rPr lang="ru-RU"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2 = (5+7+9)/3 = 7</a:t>
            </a:r>
          </a:p>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Mean</a:t>
            </a:r>
            <a:r>
              <a:rPr lang="ru-RU"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3 = (4+5+6)/3 = 5</a:t>
            </a:r>
          </a:p>
          <a:p>
            <a:pPr algn="just">
              <a:tabLst>
                <a:tab pos="179388" algn="l"/>
              </a:tabLst>
            </a:pPr>
            <a:endParaRPr lang="en-US" sz="24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SSB1 = 3*(3-5)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12 </a:t>
            </a:r>
          </a:p>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SSB2 = 3*(7-5)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12 </a:t>
            </a:r>
          </a:p>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SSB3 = 3*(5-5)</a:t>
            </a:r>
            <a:r>
              <a:rPr lang="en-US" sz="2400" baseline="30000" dirty="0">
                <a:solidFill>
                  <a:schemeClr val="bg2">
                    <a:lumMod val="10000"/>
                  </a:schemeClr>
                </a:solidFill>
                <a:latin typeface="Arial" panose="020B0604020202020204" pitchFamily="34" charset="0"/>
                <a:cs typeface="Arial" panose="020B0604020202020204" pitchFamily="34" charset="0"/>
              </a:rPr>
              <a:t>2</a:t>
            </a:r>
            <a:r>
              <a:rPr lang="en-US" sz="2400" dirty="0">
                <a:solidFill>
                  <a:schemeClr val="bg2">
                    <a:lumMod val="10000"/>
                  </a:schemeClr>
                </a:solidFill>
                <a:latin typeface="Arial" panose="020B0604020202020204" pitchFamily="34" charset="0"/>
                <a:cs typeface="Arial" panose="020B0604020202020204" pitchFamily="34" charset="0"/>
              </a:rPr>
              <a:t> = 0 </a:t>
            </a:r>
          </a:p>
          <a:p>
            <a:pPr algn="just">
              <a:tabLst>
                <a:tab pos="179388" algn="l"/>
              </a:tabLst>
            </a:pPr>
            <a:endParaRPr lang="en-US" sz="24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r>
              <a:rPr lang="en-US" sz="2400" b="1" dirty="0">
                <a:solidFill>
                  <a:schemeClr val="bg2">
                    <a:lumMod val="10000"/>
                  </a:schemeClr>
                </a:solidFill>
                <a:latin typeface="Arial" panose="020B0604020202020204" pitchFamily="34" charset="0"/>
                <a:cs typeface="Arial" panose="020B0604020202020204" pitchFamily="34" charset="0"/>
              </a:rPr>
              <a:t>SSB = SSB1+SSB2+SSB3 = 12 + 12 + 0 = 24</a:t>
            </a:r>
          </a:p>
          <a:p>
            <a:pPr algn="just">
              <a:tabLst>
                <a:tab pos="179388" algn="l"/>
              </a:tabLst>
            </a:pPr>
            <a:endParaRPr lang="en-US" sz="24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r>
              <a:rPr lang="en-US" sz="2400" dirty="0">
                <a:solidFill>
                  <a:schemeClr val="bg2">
                    <a:lumMod val="1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80131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088554"/>
            <a:ext cx="11057955" cy="777025"/>
          </a:xfrm>
        </p:spPr>
        <p:txBody>
          <a:bodyPr>
            <a:normAutofit/>
          </a:bodyPr>
          <a:lstStyle/>
          <a:p>
            <a:r>
              <a:rPr lang="en-US" sz="3600" b="1" dirty="0">
                <a:latin typeface="Arial" panose="020B0604020202020204" pitchFamily="34" charset="0"/>
                <a:cs typeface="Arial" panose="020B0604020202020204" pitchFamily="34" charset="0"/>
              </a:rPr>
              <a:t>ANOVA</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8493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7" name="Рисунок 6"/>
          <p:cNvPicPr/>
          <p:nvPr/>
        </p:nvPicPr>
        <p:blipFill rotWithShape="1">
          <a:blip r:embed="rId2"/>
          <a:srcRect l="43137" t="17501" b="13439"/>
          <a:stretch/>
        </p:blipFill>
        <p:spPr bwMode="auto">
          <a:xfrm>
            <a:off x="2155716" y="1700808"/>
            <a:ext cx="7488634" cy="45365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6849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088554"/>
            <a:ext cx="11057955" cy="777025"/>
          </a:xfrm>
        </p:spPr>
        <p:txBody>
          <a:bodyPr>
            <a:normAutofit/>
          </a:bodyPr>
          <a:lstStyle/>
          <a:p>
            <a:r>
              <a:rPr lang="en-US" sz="3600" b="1" dirty="0">
                <a:latin typeface="Arial" panose="020B0604020202020204" pitchFamily="34" charset="0"/>
                <a:cs typeface="Arial" panose="020B0604020202020204" pitchFamily="34" charset="0"/>
              </a:rPr>
              <a:t>ANOVA</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8366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
        <p:nvSpPr>
          <p:cNvPr id="8" name="Прямоугольник 7"/>
          <p:cNvSpPr/>
          <p:nvPr/>
        </p:nvSpPr>
        <p:spPr>
          <a:xfrm>
            <a:off x="1415104" y="6237312"/>
            <a:ext cx="69127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Source: </a:t>
            </a:r>
            <a:r>
              <a:rPr lang="ru-RU" dirty="0">
                <a:latin typeface="Arial" panose="020B0604020202020204" pitchFamily="34" charset="0"/>
                <a:cs typeface="Arial" panose="020B0604020202020204" pitchFamily="34" charset="0"/>
              </a:rPr>
              <a:t>https://www.youtube.com/watch?v=9cnSWads6oo</a:t>
            </a:r>
          </a:p>
        </p:txBody>
      </p:sp>
      <p:pic>
        <p:nvPicPr>
          <p:cNvPr id="9" name="Рисунок 8"/>
          <p:cNvPicPr>
            <a:picLocks noChangeAspect="1"/>
          </p:cNvPicPr>
          <p:nvPr/>
        </p:nvPicPr>
        <p:blipFill rotWithShape="1">
          <a:blip r:embed="rId2"/>
          <a:srcRect t="17560" b="19562"/>
          <a:stretch/>
        </p:blipFill>
        <p:spPr>
          <a:xfrm>
            <a:off x="241677" y="2026570"/>
            <a:ext cx="11721172" cy="4145632"/>
          </a:xfrm>
          <a:prstGeom prst="rect">
            <a:avLst/>
          </a:prstGeom>
        </p:spPr>
      </p:pic>
    </p:spTree>
    <p:extLst>
      <p:ext uri="{BB962C8B-B14F-4D97-AF65-F5344CB8AC3E}">
        <p14:creationId xmlns:p14="http://schemas.microsoft.com/office/powerpoint/2010/main" val="4083664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Post-hoc test</a:t>
            </a:r>
            <a:br>
              <a:rPr lang="ru-RU" sz="3600" b="1" dirty="0">
                <a:latin typeface="Arial" panose="020B0604020202020204" pitchFamily="34" charset="0"/>
                <a:cs typeface="Arial" panose="020B0604020202020204" pitchFamily="34" charset="0"/>
              </a:rPr>
            </a:b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8" y="2102073"/>
            <a:ext cx="10746132" cy="3745092"/>
          </a:xfrm>
        </p:spPr>
        <p:txBody>
          <a:bodyPr numCol="1"/>
          <a:lstStyle/>
          <a:p>
            <a:pPr algn="just">
              <a:lnSpc>
                <a:spcPct val="150000"/>
              </a:lnSpc>
            </a:pPr>
            <a:r>
              <a:rPr lang="en-US" sz="2600" dirty="0">
                <a:solidFill>
                  <a:schemeClr val="bg2">
                    <a:lumMod val="10000"/>
                  </a:schemeClr>
                </a:solidFill>
                <a:latin typeface="Arial" panose="020B0604020202020204" pitchFamily="34" charset="0"/>
                <a:cs typeface="Arial" panose="020B0604020202020204" pitchFamily="34" charset="0"/>
              </a:rPr>
              <a:t>	</a:t>
            </a:r>
            <a:r>
              <a:rPr lang="en-US" sz="2600" dirty="0">
                <a:solidFill>
                  <a:srgbClr val="000000"/>
                </a:solidFill>
                <a:latin typeface="Arial" panose="020B0604020202020204" pitchFamily="34" charset="0"/>
                <a:cs typeface="Arial" panose="020B0604020202020204" pitchFamily="34" charset="0"/>
              </a:rPr>
              <a:t>If ANOVA confirms that the means are not equal, we can do pairwise post-hoc testing to determine whether there is a difference between the means of all possible pairs (</a:t>
            </a:r>
            <a:r>
              <a:rPr lang="fr-FR" sz="2600" dirty="0">
                <a:solidFill>
                  <a:srgbClr val="000000"/>
                </a:solidFill>
                <a:latin typeface="Arial" panose="020B0604020202020204" pitchFamily="34" charset="0"/>
                <a:cs typeface="Arial" panose="020B0604020202020204" pitchFamily="34" charset="0"/>
              </a:rPr>
              <a:t>all pairwise comparisons)</a:t>
            </a:r>
            <a:r>
              <a:rPr lang="en-US" sz="2600" dirty="0">
                <a:solidFill>
                  <a:srgbClr val="000000"/>
                </a:solidFill>
                <a:latin typeface="Arial" panose="020B0604020202020204" pitchFamily="34" charset="0"/>
                <a:cs typeface="Arial" panose="020B0604020202020204" pitchFamily="34" charset="0"/>
              </a:rPr>
              <a:t>.</a:t>
            </a:r>
            <a:endParaRPr lang="ru-RU" sz="2600" dirty="0">
              <a:solidFill>
                <a:srgbClr val="000000"/>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2584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496779"/>
            <a:ext cx="11057955" cy="777025"/>
          </a:xfrm>
        </p:spPr>
        <p:txBody>
          <a:bodyPr>
            <a:noAutofit/>
          </a:bodyPr>
          <a:lstStyle/>
          <a:p>
            <a:r>
              <a:rPr lang="en-US" sz="3600" b="1" dirty="0">
                <a:latin typeface="Arial" panose="020B0604020202020204" pitchFamily="34" charset="0"/>
                <a:cs typeface="Arial" panose="020B0604020202020204" pitchFamily="34" charset="0"/>
              </a:rPr>
              <a:t>Mann-Whitney U Test</a:t>
            </a:r>
            <a:br>
              <a:rPr lang="ru-RU" sz="3600" b="1" dirty="0">
                <a:latin typeface="Arial" panose="020B0604020202020204" pitchFamily="34" charset="0"/>
                <a:cs typeface="Arial" panose="020B0604020202020204" pitchFamily="34" charset="0"/>
              </a:rPr>
            </a:b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8" y="2330679"/>
            <a:ext cx="10746132" cy="3745092"/>
          </a:xfrm>
        </p:spPr>
        <p:txBody>
          <a:bodyPr numCol="1"/>
          <a:lstStyle/>
          <a:p>
            <a:pPr marL="80963" algn="just"/>
            <a:r>
              <a:rPr lang="en-US" sz="2300" dirty="0">
                <a:solidFill>
                  <a:schemeClr val="bg2">
                    <a:lumMod val="10000"/>
                  </a:schemeClr>
                </a:solidFill>
                <a:latin typeface="Arial" panose="020B0604020202020204" pitchFamily="34" charset="0"/>
                <a:cs typeface="Arial" panose="020B0604020202020204" pitchFamily="34" charset="0"/>
              </a:rPr>
              <a:t>	</a:t>
            </a:r>
            <a:r>
              <a:rPr lang="en-US" sz="2500" dirty="0">
                <a:solidFill>
                  <a:schemeClr val="bg2">
                    <a:lumMod val="10000"/>
                  </a:schemeClr>
                </a:solidFill>
                <a:latin typeface="Arial" panose="020B0604020202020204" pitchFamily="34" charset="0"/>
                <a:cs typeface="Arial" panose="020B0604020202020204" pitchFamily="34" charset="0"/>
              </a:rPr>
              <a:t>Is a non-parametric test, analogue of Independent-samples t-test. Can be performed for ordinal or non-normally distributed interval or ratio scale data.</a:t>
            </a:r>
          </a:p>
          <a:p>
            <a:pPr marL="80963" algn="just"/>
            <a:endParaRPr lang="en-US" sz="2500" b="1" i="1" dirty="0">
              <a:solidFill>
                <a:schemeClr val="bg2">
                  <a:lumMod val="10000"/>
                </a:schemeClr>
              </a:solidFill>
              <a:latin typeface="Arial" panose="020B0604020202020204" pitchFamily="34" charset="0"/>
              <a:cs typeface="Arial" panose="020B0604020202020204" pitchFamily="34" charset="0"/>
            </a:endParaRPr>
          </a:p>
          <a:p>
            <a:pPr marL="82550"/>
            <a:r>
              <a:rPr lang="en-US" sz="2500" dirty="0">
                <a:solidFill>
                  <a:schemeClr val="bg2">
                    <a:lumMod val="10000"/>
                  </a:schemeClr>
                </a:solidFill>
                <a:latin typeface="Arial" panose="020B0604020202020204" pitchFamily="34" charset="0"/>
                <a:cs typeface="Arial" panose="020B0604020202020204" pitchFamily="34" charset="0"/>
              </a:rPr>
              <a:t>H</a:t>
            </a:r>
            <a:r>
              <a:rPr lang="en-US" sz="2500" baseline="-25000" dirty="0">
                <a:solidFill>
                  <a:schemeClr val="bg2">
                    <a:lumMod val="10000"/>
                  </a:schemeClr>
                </a:solidFill>
                <a:latin typeface="Arial" panose="020B0604020202020204" pitchFamily="34" charset="0"/>
                <a:cs typeface="Arial" panose="020B0604020202020204" pitchFamily="34" charset="0"/>
              </a:rPr>
              <a:t>1</a:t>
            </a:r>
            <a:r>
              <a:rPr lang="en-US" sz="2500" dirty="0">
                <a:solidFill>
                  <a:schemeClr val="bg2">
                    <a:lumMod val="10000"/>
                  </a:schemeClr>
                </a:solidFill>
                <a:latin typeface="Arial" panose="020B0604020202020204" pitchFamily="34" charset="0"/>
                <a:cs typeface="Arial" panose="020B0604020202020204" pitchFamily="34" charset="0"/>
              </a:rPr>
              <a:t>:  The two populations are not equal</a:t>
            </a:r>
          </a:p>
          <a:p>
            <a:pPr algn="just">
              <a:spcBef>
                <a:spcPts val="0"/>
              </a:spcBef>
            </a:pPr>
            <a:endParaRPr lang="ru-RU" sz="25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endParaRPr lang="en-US" sz="25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endParaRPr lang="ru-RU" sz="25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endParaRPr lang="ru-RU" sz="25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endParaRPr lang="ru-RU" sz="25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endParaRPr lang="ru-RU" sz="23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40652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9220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730914" y="1114669"/>
            <a:ext cx="11057955" cy="777025"/>
          </a:xfrm>
        </p:spPr>
        <p:txBody>
          <a:bodyPr>
            <a:noAutofit/>
          </a:bodyPr>
          <a:lstStyle/>
          <a:p>
            <a:r>
              <a:rPr lang="en-US" sz="3600" b="1" dirty="0">
                <a:latin typeface="Arial" panose="020B0604020202020204" pitchFamily="34" charset="0"/>
                <a:cs typeface="Arial" panose="020B0604020202020204" pitchFamily="34" charset="0"/>
              </a:rPr>
              <a:t>Mann-Whitney U Test</a:t>
            </a:r>
            <a:br>
              <a:rPr lang="ru-RU" sz="3600" b="1" dirty="0">
                <a:latin typeface="Arial" panose="020B0604020202020204" pitchFamily="34" charset="0"/>
                <a:cs typeface="Arial" panose="020B0604020202020204" pitchFamily="34" charset="0"/>
              </a:rPr>
            </a:b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40525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5" name="Рисунок 4"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689" y="1699124"/>
            <a:ext cx="9841165" cy="4565207"/>
          </a:xfrm>
          <a:prstGeom prst="rect">
            <a:avLst/>
          </a:prstGeom>
        </p:spPr>
      </p:pic>
      <p:sp>
        <p:nvSpPr>
          <p:cNvPr id="7" name="Прямоугольник 6"/>
          <p:cNvSpPr/>
          <p:nvPr/>
        </p:nvSpPr>
        <p:spPr>
          <a:xfrm>
            <a:off x="1660070" y="6239040"/>
            <a:ext cx="9541615" cy="338554"/>
          </a:xfrm>
          <a:prstGeom prst="rect">
            <a:avLst/>
          </a:prstGeom>
        </p:spPr>
        <p:txBody>
          <a:bodyPr wrap="square">
            <a:spAutoFit/>
          </a:bodyPr>
          <a:lstStyle/>
          <a:p>
            <a:r>
              <a:rPr lang="ru-RU" sz="1600" dirty="0">
                <a:latin typeface="Arial" panose="020B0604020202020204" pitchFamily="34" charset="0"/>
                <a:cs typeface="Arial" panose="020B0604020202020204" pitchFamily="34" charset="0"/>
              </a:rPr>
              <a:t>https://sphweb.bumc.bu.edu/otlt/mph-modules/bs/bs704_nonparametric/bs704_nonparametric4.html</a:t>
            </a:r>
          </a:p>
        </p:txBody>
      </p:sp>
    </p:spTree>
    <p:extLst>
      <p:ext uri="{BB962C8B-B14F-4D97-AF65-F5344CB8AC3E}">
        <p14:creationId xmlns:p14="http://schemas.microsoft.com/office/powerpoint/2010/main" val="1337465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496779"/>
            <a:ext cx="11057955" cy="777025"/>
          </a:xfrm>
        </p:spPr>
        <p:txBody>
          <a:bodyPr>
            <a:noAutofit/>
          </a:bodyPr>
          <a:lstStyle/>
          <a:p>
            <a:r>
              <a:rPr lang="en-US" sz="3600" b="1" dirty="0">
                <a:latin typeface="Arial" panose="020B0604020202020204" pitchFamily="34" charset="0"/>
                <a:cs typeface="Arial" panose="020B0604020202020204" pitchFamily="34" charset="0"/>
              </a:rPr>
              <a:t>Wilcoxon signed-rank test</a:t>
            </a:r>
            <a:br>
              <a:rPr lang="ru-RU" sz="3600" b="1" dirty="0">
                <a:latin typeface="Arial" panose="020B0604020202020204" pitchFamily="34" charset="0"/>
                <a:cs typeface="Arial" panose="020B0604020202020204" pitchFamily="34" charset="0"/>
              </a:rPr>
            </a:b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8" y="2330679"/>
            <a:ext cx="10746132" cy="3745092"/>
          </a:xfrm>
        </p:spPr>
        <p:txBody>
          <a:bodyPr numCol="1"/>
          <a:lstStyle/>
          <a:p>
            <a:pPr marL="80963" algn="just"/>
            <a:r>
              <a:rPr lang="ru-RU" sz="2600" dirty="0">
                <a:solidFill>
                  <a:schemeClr val="bg2">
                    <a:lumMod val="10000"/>
                  </a:schemeClr>
                </a:solidFill>
              </a:rPr>
              <a:t>	</a:t>
            </a:r>
            <a:r>
              <a:rPr lang="en-US" sz="2700" dirty="0">
                <a:solidFill>
                  <a:schemeClr val="bg2">
                    <a:lumMod val="10000"/>
                  </a:schemeClr>
                </a:solidFill>
                <a:latin typeface="Arial" panose="020B0604020202020204" pitchFamily="34" charset="0"/>
                <a:cs typeface="Arial" panose="020B0604020202020204" pitchFamily="34" charset="0"/>
              </a:rPr>
              <a:t>Is a non-parametric test, analogue of Paired-samples t-test.</a:t>
            </a:r>
          </a:p>
          <a:p>
            <a:pPr marL="80963" algn="just"/>
            <a:endParaRPr lang="en-US" sz="2700" dirty="0">
              <a:solidFill>
                <a:schemeClr val="bg2">
                  <a:lumMod val="10000"/>
                </a:schemeClr>
              </a:solidFill>
              <a:latin typeface="Arial" panose="020B0604020202020204" pitchFamily="34" charset="0"/>
              <a:cs typeface="Arial" panose="020B0604020202020204" pitchFamily="34" charset="0"/>
            </a:endParaRPr>
          </a:p>
          <a:p>
            <a:pPr marL="80963" algn="just"/>
            <a:r>
              <a:rPr lang="en-US" sz="2700" dirty="0">
                <a:solidFill>
                  <a:schemeClr val="bg2">
                    <a:lumMod val="10000"/>
                  </a:schemeClr>
                </a:solidFill>
                <a:latin typeface="Arial" panose="020B0604020202020204" pitchFamily="34" charset="0"/>
                <a:cs typeface="Arial" panose="020B0604020202020204" pitchFamily="34" charset="0"/>
              </a:rPr>
              <a:t>H</a:t>
            </a:r>
            <a:r>
              <a:rPr lang="en-US" sz="2700" baseline="-25000" dirty="0">
                <a:solidFill>
                  <a:schemeClr val="bg2">
                    <a:lumMod val="10000"/>
                  </a:schemeClr>
                </a:solidFill>
                <a:latin typeface="Arial" panose="020B0604020202020204" pitchFamily="34" charset="0"/>
                <a:cs typeface="Arial" panose="020B0604020202020204" pitchFamily="34" charset="0"/>
              </a:rPr>
              <a:t>1</a:t>
            </a:r>
            <a:r>
              <a:rPr lang="en-US" sz="2700" dirty="0">
                <a:solidFill>
                  <a:schemeClr val="bg2">
                    <a:lumMod val="10000"/>
                  </a:schemeClr>
                </a:solidFill>
                <a:latin typeface="Arial" panose="020B0604020202020204" pitchFamily="34" charset="0"/>
                <a:cs typeface="Arial" panose="020B0604020202020204" pitchFamily="34" charset="0"/>
              </a:rPr>
              <a:t>: ranks of the group before and after treatment are not equal</a:t>
            </a:r>
          </a:p>
          <a:p>
            <a:pPr marL="80963" algn="just"/>
            <a:endParaRPr lang="ru-RU" sz="2700" b="1" i="1" dirty="0">
              <a:solidFill>
                <a:schemeClr val="bg2">
                  <a:lumMod val="10000"/>
                </a:schemeClr>
              </a:solidFill>
              <a:latin typeface="Arial" panose="020B0604020202020204" pitchFamily="34" charset="0"/>
              <a:cs typeface="Arial" panose="020B0604020202020204" pitchFamily="34" charset="0"/>
            </a:endParaRPr>
          </a:p>
          <a:p>
            <a:pPr marL="80963" algn="just"/>
            <a:endParaRPr lang="en-US" sz="27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endParaRPr lang="ru-RU" sz="2700" dirty="0">
              <a:solidFill>
                <a:schemeClr val="bg2">
                  <a:lumMod val="10000"/>
                </a:schemeClr>
              </a:solidFill>
              <a:latin typeface="Arial" panose="020B0604020202020204" pitchFamily="34" charset="0"/>
              <a:cs typeface="Arial" panose="020B0604020202020204" pitchFamily="34" charset="0"/>
            </a:endParaRPr>
          </a:p>
          <a:p>
            <a:pPr algn="just">
              <a:spcBef>
                <a:spcPts val="0"/>
              </a:spcBef>
            </a:pPr>
            <a:endParaRPr lang="en-US" sz="2600" dirty="0">
              <a:solidFill>
                <a:schemeClr val="bg2">
                  <a:lumMod val="10000"/>
                </a:schemeClr>
              </a:solidFill>
            </a:endParaRPr>
          </a:p>
          <a:p>
            <a:pPr algn="just">
              <a:spcBef>
                <a:spcPts val="0"/>
              </a:spcBef>
            </a:pPr>
            <a:endParaRPr lang="ru-RU" sz="2600" dirty="0">
              <a:solidFill>
                <a:schemeClr val="bg2">
                  <a:lumMod val="10000"/>
                </a:schemeClr>
              </a:solidFill>
            </a:endParaRPr>
          </a:p>
          <a:p>
            <a:pPr algn="just">
              <a:spcBef>
                <a:spcPts val="0"/>
              </a:spcBef>
            </a:pPr>
            <a:endParaRPr lang="ru-RU" sz="2600" dirty="0">
              <a:solidFill>
                <a:schemeClr val="bg2">
                  <a:lumMod val="10000"/>
                </a:schemeClr>
              </a:solidFill>
            </a:endParaRPr>
          </a:p>
          <a:p>
            <a:pPr algn="just">
              <a:spcBef>
                <a:spcPts val="0"/>
              </a:spcBef>
            </a:pPr>
            <a:endParaRPr lang="ru-RU" sz="2600" dirty="0">
              <a:solidFill>
                <a:schemeClr val="bg2">
                  <a:lumMod val="10000"/>
                </a:schemeClr>
              </a:solidFill>
            </a:endParaRPr>
          </a:p>
          <a:p>
            <a:pPr algn="just">
              <a:spcBef>
                <a:spcPts val="0"/>
              </a:spcBef>
            </a:pPr>
            <a:endParaRPr lang="ru-RU" sz="2600" dirty="0">
              <a:solidFill>
                <a:schemeClr val="bg2">
                  <a:lumMod val="10000"/>
                </a:schemeClr>
              </a:solidFill>
            </a:endParaRPr>
          </a:p>
        </p:txBody>
      </p:sp>
      <p:sp>
        <p:nvSpPr>
          <p:cNvPr id="6" name="Текст 5"/>
          <p:cNvSpPr>
            <a:spLocks noGrp="1"/>
          </p:cNvSpPr>
          <p:nvPr>
            <p:ph type="body" sz="quarter" idx="15"/>
          </p:nvPr>
        </p:nvSpPr>
        <p:spPr>
          <a:xfrm>
            <a:off x="6259892" y="548720"/>
            <a:ext cx="39763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017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333491"/>
            <a:ext cx="11057955" cy="777025"/>
          </a:xfrm>
        </p:spPr>
        <p:txBody>
          <a:bodyPr>
            <a:noAutofit/>
          </a:bodyPr>
          <a:lstStyle/>
          <a:p>
            <a:r>
              <a:rPr lang="en-US" sz="3600" b="1" dirty="0">
                <a:latin typeface="Arial" panose="020B0604020202020204" pitchFamily="34" charset="0"/>
                <a:cs typeface="Arial" panose="020B0604020202020204" pitchFamily="34" charset="0"/>
              </a:rPr>
              <a:t>Wilcoxon signed-rank test</a:t>
            </a:r>
            <a:br>
              <a:rPr lang="ru-RU" sz="3600" b="1" dirty="0">
                <a:latin typeface="Arial" panose="020B0604020202020204" pitchFamily="34" charset="0"/>
                <a:cs typeface="Arial" panose="020B0604020202020204" pitchFamily="34" charset="0"/>
              </a:rPr>
            </a:b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900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graphicFrame>
        <p:nvGraphicFramePr>
          <p:cNvPr id="9" name="Таблица 8"/>
          <p:cNvGraphicFramePr>
            <a:graphicFrameLocks noGrp="1"/>
          </p:cNvGraphicFramePr>
          <p:nvPr>
            <p:extLst>
              <p:ext uri="{D42A27DB-BD31-4B8C-83A1-F6EECF244321}">
                <p14:modId xmlns:p14="http://schemas.microsoft.com/office/powerpoint/2010/main" val="2012367111"/>
              </p:ext>
            </p:extLst>
          </p:nvPr>
        </p:nvGraphicFramePr>
        <p:xfrm>
          <a:off x="782536" y="2273804"/>
          <a:ext cx="5158908" cy="3261360"/>
        </p:xfrm>
        <a:graphic>
          <a:graphicData uri="http://schemas.openxmlformats.org/drawingml/2006/table">
            <a:tbl>
              <a:tblPr/>
              <a:tblGrid>
                <a:gridCol w="899307">
                  <a:extLst>
                    <a:ext uri="{9D8B030D-6E8A-4147-A177-3AD203B41FA5}">
                      <a16:colId xmlns:a16="http://schemas.microsoft.com/office/drawing/2014/main" val="3718568065"/>
                    </a:ext>
                  </a:extLst>
                </a:gridCol>
                <a:gridCol w="1306286">
                  <a:extLst>
                    <a:ext uri="{9D8B030D-6E8A-4147-A177-3AD203B41FA5}">
                      <a16:colId xmlns:a16="http://schemas.microsoft.com/office/drawing/2014/main" val="3967268414"/>
                    </a:ext>
                  </a:extLst>
                </a:gridCol>
                <a:gridCol w="1436914">
                  <a:extLst>
                    <a:ext uri="{9D8B030D-6E8A-4147-A177-3AD203B41FA5}">
                      <a16:colId xmlns:a16="http://schemas.microsoft.com/office/drawing/2014/main" val="962736208"/>
                    </a:ext>
                  </a:extLst>
                </a:gridCol>
                <a:gridCol w="1516401">
                  <a:extLst>
                    <a:ext uri="{9D8B030D-6E8A-4147-A177-3AD203B41FA5}">
                      <a16:colId xmlns:a16="http://schemas.microsoft.com/office/drawing/2014/main" val="633391334"/>
                    </a:ext>
                  </a:extLst>
                </a:gridCol>
              </a:tblGrid>
              <a:tr h="0">
                <a:tc>
                  <a:txBody>
                    <a:bodyPr/>
                    <a:lstStyle/>
                    <a:p>
                      <a:pPr algn="ctr" fontAlgn="ctr"/>
                      <a:r>
                        <a:rPr lang="fr-FR" sz="1600" b="1" dirty="0">
                          <a:effectLst/>
                          <a:latin typeface="Arial" panose="020B0604020202020204" pitchFamily="34" charset="0"/>
                          <a:cs typeface="Arial" panose="020B0604020202020204" pitchFamily="34" charset="0"/>
                        </a:rPr>
                        <a:t>Patient</a:t>
                      </a:r>
                    </a:p>
                  </a:txBody>
                  <a:tcPr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ctr"/>
                      <a:r>
                        <a:rPr lang="fr-FR" sz="1600" b="1" dirty="0">
                          <a:effectLst/>
                          <a:latin typeface="Arial" panose="020B0604020202020204" pitchFamily="34" charset="0"/>
                          <a:cs typeface="Arial" panose="020B0604020202020204" pitchFamily="34" charset="0"/>
                        </a:rPr>
                        <a:t>Before Treatment</a:t>
                      </a:r>
                    </a:p>
                  </a:txBody>
                  <a:tcPr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ctr"/>
                      <a:r>
                        <a:rPr lang="en-US" sz="1600" b="1">
                          <a:effectLst/>
                          <a:latin typeface="Arial" panose="020B0604020202020204" pitchFamily="34" charset="0"/>
                          <a:cs typeface="Arial" panose="020B0604020202020204" pitchFamily="34" charset="0"/>
                        </a:rPr>
                        <a:t>After 1 Week of Treatment</a:t>
                      </a:r>
                    </a:p>
                  </a:txBody>
                  <a:tcPr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fr-FR" sz="1600" b="1" dirty="0">
                          <a:effectLst/>
                          <a:latin typeface="Arial" panose="020B0604020202020204" pitchFamily="34" charset="0"/>
                          <a:cs typeface="Arial" panose="020B0604020202020204" pitchFamily="34" charset="0"/>
                        </a:rPr>
                        <a:t>Difference</a:t>
                      </a:r>
                    </a:p>
                    <a:p>
                      <a:pPr algn="ctr" fontAlgn="t"/>
                      <a:r>
                        <a:rPr lang="fr-FR" sz="1600" b="1" dirty="0">
                          <a:effectLst/>
                          <a:latin typeface="Arial" panose="020B0604020202020204" pitchFamily="34" charset="0"/>
                          <a:cs typeface="Arial" panose="020B0604020202020204" pitchFamily="34" charset="0"/>
                        </a:rPr>
                        <a:t>(Before-After)</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39796641"/>
                  </a:ext>
                </a:extLst>
              </a:tr>
              <a:tr h="0">
                <a:tc>
                  <a:txBody>
                    <a:bodyPr/>
                    <a:lstStyle/>
                    <a:p>
                      <a:pPr algn="ctr" fontAlgn="t"/>
                      <a:r>
                        <a:rPr lang="ru-RU" sz="1600" b="0">
                          <a:effectLst/>
                          <a:latin typeface="Arial" panose="020B0604020202020204" pitchFamily="34" charset="0"/>
                          <a:cs typeface="Arial" panose="020B0604020202020204" pitchFamily="34" charset="0"/>
                        </a:rPr>
                        <a:t>1</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85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75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10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479991698"/>
                  </a:ext>
                </a:extLst>
              </a:tr>
              <a:tr h="0">
                <a:tc>
                  <a:txBody>
                    <a:bodyPr/>
                    <a:lstStyle/>
                    <a:p>
                      <a:pPr algn="ctr" fontAlgn="t"/>
                      <a:r>
                        <a:rPr lang="ru-RU" sz="1600" b="0" dirty="0">
                          <a:effectLst/>
                          <a:latin typeface="Arial" panose="020B0604020202020204" pitchFamily="34" charset="0"/>
                          <a:cs typeface="Arial" panose="020B0604020202020204" pitchFamily="34" charset="0"/>
                        </a:rPr>
                        <a:t>2</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70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50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20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44476223"/>
                  </a:ext>
                </a:extLst>
              </a:tr>
              <a:tr h="0">
                <a:tc>
                  <a:txBody>
                    <a:bodyPr/>
                    <a:lstStyle/>
                    <a:p>
                      <a:pPr algn="ctr" fontAlgn="t"/>
                      <a:r>
                        <a:rPr lang="ru-RU" sz="1600" b="0">
                          <a:effectLst/>
                          <a:latin typeface="Arial" panose="020B0604020202020204" pitchFamily="34" charset="0"/>
                          <a:cs typeface="Arial" panose="020B0604020202020204" pitchFamily="34" charset="0"/>
                        </a:rPr>
                        <a:t>3</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40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50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-10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93985706"/>
                  </a:ext>
                </a:extLst>
              </a:tr>
              <a:tr h="0">
                <a:tc>
                  <a:txBody>
                    <a:bodyPr/>
                    <a:lstStyle/>
                    <a:p>
                      <a:pPr algn="ctr" fontAlgn="t"/>
                      <a:r>
                        <a:rPr lang="ru-RU" sz="1600" b="0">
                          <a:effectLst/>
                          <a:latin typeface="Arial" panose="020B0604020202020204" pitchFamily="34" charset="0"/>
                          <a:cs typeface="Arial" panose="020B0604020202020204" pitchFamily="34" charset="0"/>
                        </a:rPr>
                        <a:t>4</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65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40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25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320684585"/>
                  </a:ext>
                </a:extLst>
              </a:tr>
              <a:tr h="0">
                <a:tc>
                  <a:txBody>
                    <a:bodyPr/>
                    <a:lstStyle/>
                    <a:p>
                      <a:pPr algn="ctr" fontAlgn="t"/>
                      <a:r>
                        <a:rPr lang="ru-RU" sz="1600" b="0">
                          <a:effectLst/>
                          <a:latin typeface="Arial" panose="020B0604020202020204" pitchFamily="34" charset="0"/>
                          <a:cs typeface="Arial" panose="020B0604020202020204" pitchFamily="34" charset="0"/>
                        </a:rPr>
                        <a:t>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80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20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60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90824398"/>
                  </a:ext>
                </a:extLst>
              </a:tr>
              <a:tr h="0">
                <a:tc>
                  <a:txBody>
                    <a:bodyPr/>
                    <a:lstStyle/>
                    <a:p>
                      <a:pPr algn="ctr" fontAlgn="t"/>
                      <a:r>
                        <a:rPr lang="ru-RU" sz="1600" b="0">
                          <a:effectLst/>
                          <a:latin typeface="Arial" panose="020B0604020202020204" pitchFamily="34" charset="0"/>
                          <a:cs typeface="Arial" panose="020B0604020202020204" pitchFamily="34" charset="0"/>
                        </a:rPr>
                        <a:t>6</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75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65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10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292284438"/>
                  </a:ext>
                </a:extLst>
              </a:tr>
              <a:tr h="0">
                <a:tc>
                  <a:txBody>
                    <a:bodyPr/>
                    <a:lstStyle/>
                    <a:p>
                      <a:pPr algn="ctr" fontAlgn="t"/>
                      <a:r>
                        <a:rPr lang="ru-RU" sz="1600" b="0">
                          <a:effectLst/>
                          <a:latin typeface="Arial" panose="020B0604020202020204" pitchFamily="34" charset="0"/>
                          <a:cs typeface="Arial" panose="020B0604020202020204" pitchFamily="34" charset="0"/>
                        </a:rPr>
                        <a:t>7</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55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40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15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309544243"/>
                  </a:ext>
                </a:extLst>
              </a:tr>
              <a:tr h="0">
                <a:tc>
                  <a:txBody>
                    <a:bodyPr/>
                    <a:lstStyle/>
                    <a:p>
                      <a:pPr algn="ctr" fontAlgn="t"/>
                      <a:r>
                        <a:rPr lang="ru-RU" sz="1600" b="0">
                          <a:effectLst/>
                          <a:latin typeface="Arial" panose="020B0604020202020204" pitchFamily="34" charset="0"/>
                          <a:cs typeface="Arial" panose="020B0604020202020204" pitchFamily="34" charset="0"/>
                        </a:rPr>
                        <a:t>8</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20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a:effectLst/>
                          <a:latin typeface="Arial" panose="020B0604020202020204" pitchFamily="34" charset="0"/>
                          <a:cs typeface="Arial" panose="020B0604020202020204" pitchFamily="34" charset="0"/>
                        </a:rPr>
                        <a:t>25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39513570"/>
                  </a:ext>
                </a:extLst>
              </a:tr>
            </a:tbl>
          </a:graphicData>
        </a:graphic>
      </p:graphicFrame>
      <p:sp>
        <p:nvSpPr>
          <p:cNvPr id="10" name="Стрелка вправо 9"/>
          <p:cNvSpPr/>
          <p:nvPr/>
        </p:nvSpPr>
        <p:spPr>
          <a:xfrm>
            <a:off x="6259892" y="3078036"/>
            <a:ext cx="881743" cy="1992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1" name="Таблица 10"/>
          <p:cNvGraphicFramePr>
            <a:graphicFrameLocks noGrp="1"/>
          </p:cNvGraphicFramePr>
          <p:nvPr>
            <p:extLst>
              <p:ext uri="{D42A27DB-BD31-4B8C-83A1-F6EECF244321}">
                <p14:modId xmlns:p14="http://schemas.microsoft.com/office/powerpoint/2010/main" val="2410342429"/>
              </p:ext>
            </p:extLst>
          </p:nvPr>
        </p:nvGraphicFramePr>
        <p:xfrm>
          <a:off x="7294941" y="2273804"/>
          <a:ext cx="4348911" cy="3403783"/>
        </p:xfrm>
        <a:graphic>
          <a:graphicData uri="http://schemas.openxmlformats.org/drawingml/2006/table">
            <a:tbl>
              <a:tblPr/>
              <a:tblGrid>
                <a:gridCol w="2365286">
                  <a:extLst>
                    <a:ext uri="{9D8B030D-6E8A-4147-A177-3AD203B41FA5}">
                      <a16:colId xmlns:a16="http://schemas.microsoft.com/office/drawing/2014/main" val="2599919821"/>
                    </a:ext>
                  </a:extLst>
                </a:gridCol>
                <a:gridCol w="1036306">
                  <a:extLst>
                    <a:ext uri="{9D8B030D-6E8A-4147-A177-3AD203B41FA5}">
                      <a16:colId xmlns:a16="http://schemas.microsoft.com/office/drawing/2014/main" val="4096558749"/>
                    </a:ext>
                  </a:extLst>
                </a:gridCol>
                <a:gridCol w="947319">
                  <a:extLst>
                    <a:ext uri="{9D8B030D-6E8A-4147-A177-3AD203B41FA5}">
                      <a16:colId xmlns:a16="http://schemas.microsoft.com/office/drawing/2014/main" val="478328778"/>
                    </a:ext>
                  </a:extLst>
                </a:gridCol>
              </a:tblGrid>
              <a:tr h="596759">
                <a:tc>
                  <a:txBody>
                    <a:bodyPr/>
                    <a:lstStyle/>
                    <a:p>
                      <a:pPr algn="ctr" fontAlgn="t"/>
                      <a:r>
                        <a:rPr lang="en-US" sz="1600" b="1" dirty="0">
                          <a:effectLst/>
                          <a:latin typeface="Arial" panose="020B0604020202020204" pitchFamily="34" charset="0"/>
                          <a:cs typeface="Arial" panose="020B0604020202020204" pitchFamily="34" charset="0"/>
                        </a:rPr>
                        <a:t>Ordered Absolute Values of Differences</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ctr"/>
                      <a:r>
                        <a:rPr lang="fr-FR" sz="1600" b="1" dirty="0">
                          <a:effectLst/>
                          <a:latin typeface="Arial" panose="020B0604020202020204" pitchFamily="34" charset="0"/>
                          <a:cs typeface="Arial" panose="020B0604020202020204" pitchFamily="34" charset="0"/>
                        </a:rPr>
                        <a:t>Ranks</a:t>
                      </a:r>
                    </a:p>
                  </a:txBody>
                  <a:tcPr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ctr"/>
                      <a:r>
                        <a:rPr lang="fr-FR" sz="1600" b="1" dirty="0">
                          <a:effectLst/>
                          <a:latin typeface="Arial" panose="020B0604020202020204" pitchFamily="34" charset="0"/>
                          <a:cs typeface="Arial" panose="020B0604020202020204" pitchFamily="34" charset="0"/>
                        </a:rPr>
                        <a:t>Signed Ranks</a:t>
                      </a:r>
                    </a:p>
                  </a:txBody>
                  <a:tcPr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42656709"/>
                  </a:ext>
                </a:extLst>
              </a:tr>
              <a:tr h="350878">
                <a:tc>
                  <a:txBody>
                    <a:bodyPr/>
                    <a:lstStyle/>
                    <a:p>
                      <a:pPr algn="ctr" fontAlgn="t"/>
                      <a:r>
                        <a:rPr lang="ru-RU" sz="1600" b="0">
                          <a:effectLst/>
                          <a:latin typeface="Arial" panose="020B0604020202020204" pitchFamily="34" charset="0"/>
                          <a:cs typeface="Arial" panose="020B0604020202020204" pitchFamily="34" charset="0"/>
                        </a:rPr>
                        <a:t>-5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1</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en-US" sz="1600" b="0" dirty="0">
                          <a:effectLst/>
                          <a:latin typeface="Arial" panose="020B0604020202020204" pitchFamily="34" charset="0"/>
                          <a:cs typeface="Arial" panose="020B0604020202020204" pitchFamily="34" charset="0"/>
                        </a:rPr>
                        <a:t>-</a:t>
                      </a:r>
                      <a:r>
                        <a:rPr lang="ru-RU" sz="1600" b="0" dirty="0">
                          <a:effectLst/>
                          <a:latin typeface="Arial" panose="020B0604020202020204" pitchFamily="34" charset="0"/>
                          <a:cs typeface="Arial" panose="020B0604020202020204" pitchFamily="34" charset="0"/>
                        </a:rPr>
                        <a:t>1</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19934134"/>
                  </a:ext>
                </a:extLst>
              </a:tr>
              <a:tr h="350878">
                <a:tc>
                  <a:txBody>
                    <a:bodyPr/>
                    <a:lstStyle/>
                    <a:p>
                      <a:pPr algn="ctr" fontAlgn="t"/>
                      <a:r>
                        <a:rPr lang="ru-RU" sz="1600" b="0">
                          <a:effectLst/>
                          <a:latin typeface="Arial" panose="020B0604020202020204" pitchFamily="34" charset="0"/>
                          <a:cs typeface="Arial" panose="020B0604020202020204" pitchFamily="34" charset="0"/>
                        </a:rPr>
                        <a:t>10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3</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3</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391730017"/>
                  </a:ext>
                </a:extLst>
              </a:tr>
              <a:tr h="350878">
                <a:tc>
                  <a:txBody>
                    <a:bodyPr/>
                    <a:lstStyle/>
                    <a:p>
                      <a:pPr algn="ctr" fontAlgn="t"/>
                      <a:r>
                        <a:rPr lang="ru-RU" sz="1600" b="0">
                          <a:effectLst/>
                          <a:latin typeface="Arial" panose="020B0604020202020204" pitchFamily="34" charset="0"/>
                          <a:cs typeface="Arial" panose="020B0604020202020204" pitchFamily="34" charset="0"/>
                        </a:rPr>
                        <a:t>-10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3</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en-US" sz="1600" b="0" dirty="0">
                          <a:effectLst/>
                          <a:latin typeface="Arial" panose="020B0604020202020204" pitchFamily="34" charset="0"/>
                          <a:cs typeface="Arial" panose="020B0604020202020204" pitchFamily="34" charset="0"/>
                        </a:rPr>
                        <a:t>-</a:t>
                      </a:r>
                      <a:r>
                        <a:rPr lang="ru-RU" sz="1600" b="0" dirty="0">
                          <a:effectLst/>
                          <a:latin typeface="Arial" panose="020B0604020202020204" pitchFamily="34" charset="0"/>
                          <a:cs typeface="Arial" panose="020B0604020202020204" pitchFamily="34" charset="0"/>
                        </a:rPr>
                        <a:t>3</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46401190"/>
                  </a:ext>
                </a:extLst>
              </a:tr>
              <a:tr h="350878">
                <a:tc>
                  <a:txBody>
                    <a:bodyPr/>
                    <a:lstStyle/>
                    <a:p>
                      <a:pPr algn="ctr" fontAlgn="t"/>
                      <a:r>
                        <a:rPr lang="ru-RU" sz="1600" b="0">
                          <a:effectLst/>
                          <a:latin typeface="Arial" panose="020B0604020202020204" pitchFamily="34" charset="0"/>
                          <a:cs typeface="Arial" panose="020B0604020202020204" pitchFamily="34" charset="0"/>
                        </a:rPr>
                        <a:t>10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3</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3</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007872591"/>
                  </a:ext>
                </a:extLst>
              </a:tr>
              <a:tr h="350878">
                <a:tc>
                  <a:txBody>
                    <a:bodyPr/>
                    <a:lstStyle/>
                    <a:p>
                      <a:pPr algn="ctr" fontAlgn="t"/>
                      <a:r>
                        <a:rPr lang="ru-RU" sz="1600" b="0">
                          <a:effectLst/>
                          <a:latin typeface="Arial" panose="020B0604020202020204" pitchFamily="34" charset="0"/>
                          <a:cs typeface="Arial" panose="020B0604020202020204" pitchFamily="34" charset="0"/>
                        </a:rPr>
                        <a:t>15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54502683"/>
                  </a:ext>
                </a:extLst>
              </a:tr>
              <a:tr h="350878">
                <a:tc>
                  <a:txBody>
                    <a:bodyPr/>
                    <a:lstStyle/>
                    <a:p>
                      <a:pPr algn="ctr" fontAlgn="t"/>
                      <a:r>
                        <a:rPr lang="ru-RU" sz="1600" b="0">
                          <a:effectLst/>
                          <a:latin typeface="Arial" panose="020B0604020202020204" pitchFamily="34" charset="0"/>
                          <a:cs typeface="Arial" panose="020B0604020202020204" pitchFamily="34" charset="0"/>
                        </a:rPr>
                        <a:t>20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6</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6</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64253424"/>
                  </a:ext>
                </a:extLst>
              </a:tr>
              <a:tr h="350878">
                <a:tc>
                  <a:txBody>
                    <a:bodyPr/>
                    <a:lstStyle/>
                    <a:p>
                      <a:pPr algn="ctr" fontAlgn="t"/>
                      <a:r>
                        <a:rPr lang="ru-RU" sz="1600" b="0">
                          <a:effectLst/>
                          <a:latin typeface="Arial" panose="020B0604020202020204" pitchFamily="34" charset="0"/>
                          <a:cs typeface="Arial" panose="020B0604020202020204" pitchFamily="34" charset="0"/>
                        </a:rPr>
                        <a:t>25</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7</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7</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776937563"/>
                  </a:ext>
                </a:extLst>
              </a:tr>
              <a:tr h="350878">
                <a:tc>
                  <a:txBody>
                    <a:bodyPr/>
                    <a:lstStyle/>
                    <a:p>
                      <a:pPr algn="ctr" fontAlgn="t"/>
                      <a:r>
                        <a:rPr lang="ru-RU" sz="1600" b="0" dirty="0">
                          <a:effectLst/>
                          <a:latin typeface="Arial" panose="020B0604020202020204" pitchFamily="34" charset="0"/>
                          <a:cs typeface="Arial" panose="020B0604020202020204" pitchFamily="34" charset="0"/>
                        </a:rPr>
                        <a:t>60</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8</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fontAlgn="t"/>
                      <a:r>
                        <a:rPr lang="ru-RU" sz="1600" b="0" dirty="0">
                          <a:effectLst/>
                          <a:latin typeface="Arial" panose="020B0604020202020204" pitchFamily="34" charset="0"/>
                          <a:cs typeface="Arial" panose="020B0604020202020204" pitchFamily="34" charset="0"/>
                        </a:rPr>
                        <a:t>8</a:t>
                      </a:r>
                    </a:p>
                  </a:txBody>
                  <a:tcP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613756144"/>
                  </a:ext>
                </a:extLst>
              </a:tr>
            </a:tbl>
          </a:graphicData>
        </a:graphic>
      </p:graphicFrame>
      <p:sp>
        <p:nvSpPr>
          <p:cNvPr id="12" name="Прямоугольник 11"/>
          <p:cNvSpPr/>
          <p:nvPr/>
        </p:nvSpPr>
        <p:spPr>
          <a:xfrm>
            <a:off x="987026" y="6020191"/>
            <a:ext cx="10851188" cy="646331"/>
          </a:xfrm>
          <a:prstGeom prst="rect">
            <a:avLst/>
          </a:prstGeom>
        </p:spPr>
        <p:txBody>
          <a:bodyPr wrap="square">
            <a:spAutoFit/>
          </a:bodyPr>
          <a:lstStyle/>
          <a:p>
            <a:r>
              <a:rPr lang="pl-PL" dirty="0">
                <a:solidFill>
                  <a:schemeClr val="bg2">
                    <a:lumMod val="10000"/>
                  </a:schemeClr>
                </a:solidFill>
                <a:latin typeface="Arial" panose="020B0604020202020204" pitchFamily="34" charset="0"/>
                <a:cs typeface="Arial" panose="020B0604020202020204" pitchFamily="34" charset="0"/>
              </a:rPr>
              <a:t>W+ = 32 and W- = 4.</a:t>
            </a:r>
            <a:r>
              <a:rPr lang="en-US" dirty="0">
                <a:solidFill>
                  <a:schemeClr val="bg2">
                    <a:lumMod val="10000"/>
                  </a:schemeClr>
                </a:solidFill>
                <a:latin typeface="Arial" panose="020B0604020202020204" pitchFamily="34" charset="0"/>
                <a:cs typeface="Arial" panose="020B0604020202020204" pitchFamily="34" charset="0"/>
              </a:rPr>
              <a:t> The sums of positive and negative ranks are calculated and the smallest sum is selected. As a result, W=4.</a:t>
            </a:r>
            <a:endParaRPr lang="ru-RU" dirty="0">
              <a:solidFill>
                <a:schemeClr val="bg2">
                  <a:lumMod val="10000"/>
                </a:schemeClr>
              </a:solidFill>
              <a:latin typeface="Arial" panose="020B0604020202020204" pitchFamily="34" charset="0"/>
              <a:cs typeface="Arial" panose="020B0604020202020204" pitchFamily="34" charset="0"/>
            </a:endParaRPr>
          </a:p>
        </p:txBody>
      </p:sp>
      <p:sp>
        <p:nvSpPr>
          <p:cNvPr id="5" name="Прямоугольник 4"/>
          <p:cNvSpPr/>
          <p:nvPr/>
        </p:nvSpPr>
        <p:spPr>
          <a:xfrm>
            <a:off x="3594546" y="1904472"/>
            <a:ext cx="804930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Calculator</a:t>
            </a:r>
            <a:r>
              <a:rPr lang="ru-RU" dirty="0">
                <a:latin typeface="Arial" panose="020B0604020202020204" pitchFamily="34" charset="0"/>
                <a:cs typeface="Arial" panose="020B0604020202020204" pitchFamily="34" charset="0"/>
              </a:rPr>
              <a:t>: https://www.socscistatistics.com/tests/signedranks/default2.aspx</a:t>
            </a:r>
          </a:p>
        </p:txBody>
      </p:sp>
      <p:sp>
        <p:nvSpPr>
          <p:cNvPr id="7" name="Прямоугольник 6"/>
          <p:cNvSpPr/>
          <p:nvPr/>
        </p:nvSpPr>
        <p:spPr>
          <a:xfrm>
            <a:off x="510786" y="1083545"/>
            <a:ext cx="10861316" cy="307777"/>
          </a:xfrm>
          <a:prstGeom prst="rect">
            <a:avLst/>
          </a:prstGeom>
        </p:spPr>
        <p:txBody>
          <a:bodyPr wrap="square">
            <a:spAutoFit/>
          </a:bodyPr>
          <a:lstStyle/>
          <a:p>
            <a:r>
              <a:rPr lang="ru-RU" sz="1400" dirty="0">
                <a:latin typeface="Arial" panose="020B0604020202020204" pitchFamily="34" charset="0"/>
                <a:cs typeface="Arial" panose="020B0604020202020204" pitchFamily="34" charset="0"/>
              </a:rPr>
              <a:t>https://sphweb.bumc.bu.edu/otlt/mph-modules/bs/bs704_nonparametric/BS704_Nonparametric6.html#headingtaglink_1</a:t>
            </a:r>
          </a:p>
        </p:txBody>
      </p:sp>
    </p:spTree>
    <p:extLst>
      <p:ext uri="{BB962C8B-B14F-4D97-AF65-F5344CB8AC3E}">
        <p14:creationId xmlns:p14="http://schemas.microsoft.com/office/powerpoint/2010/main" val="1206347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496779"/>
            <a:ext cx="11057955" cy="777025"/>
          </a:xfrm>
        </p:spPr>
        <p:txBody>
          <a:bodyPr>
            <a:normAutofit fontScale="90000"/>
          </a:bodyPr>
          <a:lstStyle/>
          <a:p>
            <a:r>
              <a:rPr lang="en-US" sz="4000" b="1" dirty="0" err="1">
                <a:latin typeface="Arial" panose="020B0604020202020204" pitchFamily="34" charset="0"/>
                <a:cs typeface="Arial" panose="020B0604020202020204" pitchFamily="34" charset="0"/>
              </a:rPr>
              <a:t>Kruskal</a:t>
            </a:r>
            <a:r>
              <a:rPr lang="en-US" sz="4000" b="1" dirty="0">
                <a:latin typeface="Arial" panose="020B0604020202020204" pitchFamily="34" charset="0"/>
                <a:cs typeface="Arial" panose="020B0604020202020204" pitchFamily="34" charset="0"/>
              </a:rPr>
              <a:t>-Wallis test</a:t>
            </a:r>
            <a:br>
              <a:rPr lang="ru-RU" sz="4000" b="1" dirty="0">
                <a:latin typeface="Arial" panose="020B0604020202020204" pitchFamily="34" charset="0"/>
                <a:cs typeface="Arial" panose="020B0604020202020204" pitchFamily="34" charset="0"/>
              </a:rPr>
            </a:br>
            <a:br>
              <a:rPr lang="ru-RU" sz="3600" b="1" dirty="0"/>
            </a:br>
            <a:endParaRPr lang="ru-RU" sz="3600" b="1" dirty="0"/>
          </a:p>
        </p:txBody>
      </p:sp>
      <p:sp>
        <p:nvSpPr>
          <p:cNvPr id="5" name="Текст 4"/>
          <p:cNvSpPr>
            <a:spLocks noGrp="1"/>
          </p:cNvSpPr>
          <p:nvPr>
            <p:ph type="body" sz="quarter" idx="12"/>
          </p:nvPr>
        </p:nvSpPr>
        <p:spPr>
          <a:xfrm>
            <a:off x="585898" y="2330679"/>
            <a:ext cx="10746132" cy="3745092"/>
          </a:xfrm>
        </p:spPr>
        <p:txBody>
          <a:bodyPr numCol="1"/>
          <a:lstStyle/>
          <a:p>
            <a:pPr marL="80963" algn="just"/>
            <a:r>
              <a:rPr lang="en-US" sz="2600" dirty="0">
                <a:solidFill>
                  <a:schemeClr val="bg2">
                    <a:lumMod val="10000"/>
                  </a:schemeClr>
                </a:solidFill>
                <a:latin typeface="Arial" panose="020B0604020202020204" pitchFamily="34" charset="0"/>
                <a:cs typeface="Arial" panose="020B0604020202020204" pitchFamily="34" charset="0"/>
              </a:rPr>
              <a:t>Is a non-parametric test, analogue of ANOVA.</a:t>
            </a:r>
          </a:p>
          <a:p>
            <a:pPr marL="80963" algn="just"/>
            <a:endParaRPr lang="en-US" sz="2600" dirty="0">
              <a:solidFill>
                <a:schemeClr val="bg2">
                  <a:lumMod val="10000"/>
                </a:schemeClr>
              </a:solidFill>
              <a:latin typeface="Arial" panose="020B0604020202020204" pitchFamily="34" charset="0"/>
              <a:cs typeface="Arial" panose="020B0604020202020204" pitchFamily="34" charset="0"/>
            </a:endParaRPr>
          </a:p>
          <a:p>
            <a:pPr algn="just"/>
            <a:r>
              <a:rPr lang="en-US" sz="2600" b="1" dirty="0">
                <a:solidFill>
                  <a:schemeClr val="bg2">
                    <a:lumMod val="10000"/>
                  </a:schemeClr>
                </a:solidFill>
                <a:latin typeface="Arial" panose="020B0604020202020204" pitchFamily="34" charset="0"/>
                <a:cs typeface="Arial" panose="020B0604020202020204" pitchFamily="34" charset="0"/>
              </a:rPr>
              <a:t>Null hypothesis:</a:t>
            </a:r>
            <a:r>
              <a:rPr lang="en-US" sz="2600" dirty="0">
                <a:solidFill>
                  <a:schemeClr val="bg2">
                    <a:lumMod val="10000"/>
                  </a:schemeClr>
                </a:solidFill>
                <a:latin typeface="Arial" panose="020B0604020202020204" pitchFamily="34" charset="0"/>
                <a:cs typeface="Arial" panose="020B0604020202020204" pitchFamily="34" charset="0"/>
              </a:rPr>
              <a:t> the samples (groups) are from identical populations.</a:t>
            </a:r>
          </a:p>
          <a:p>
            <a:pPr algn="just"/>
            <a:r>
              <a:rPr lang="en-US" sz="2600" b="1" dirty="0">
                <a:solidFill>
                  <a:schemeClr val="bg2">
                    <a:lumMod val="10000"/>
                  </a:schemeClr>
                </a:solidFill>
                <a:latin typeface="Arial" panose="020B0604020202020204" pitchFamily="34" charset="0"/>
                <a:cs typeface="Arial" panose="020B0604020202020204" pitchFamily="34" charset="0"/>
              </a:rPr>
              <a:t>Alternative hypothesis:</a:t>
            </a:r>
            <a:r>
              <a:rPr lang="en-US" sz="2600" dirty="0">
                <a:solidFill>
                  <a:schemeClr val="bg2">
                    <a:lumMod val="10000"/>
                  </a:schemeClr>
                </a:solidFill>
                <a:latin typeface="Arial" panose="020B0604020202020204" pitchFamily="34" charset="0"/>
                <a:cs typeface="Arial" panose="020B0604020202020204" pitchFamily="34" charset="0"/>
              </a:rPr>
              <a:t> at least one of the samples (groups) comes from a different population than the others.</a:t>
            </a:r>
          </a:p>
          <a:p>
            <a:pPr algn="just">
              <a:spcBef>
                <a:spcPts val="0"/>
              </a:spcBef>
            </a:pPr>
            <a:r>
              <a:rPr lang="ru-RU" sz="2600" dirty="0">
                <a:solidFill>
                  <a:schemeClr val="bg2">
                    <a:lumMod val="10000"/>
                  </a:schemeClr>
                </a:solidFill>
                <a:latin typeface="Arial" panose="020B0604020202020204" pitchFamily="34" charset="0"/>
                <a:cs typeface="Arial" panose="020B0604020202020204" pitchFamily="34" charset="0"/>
              </a:rPr>
              <a:t>	</a:t>
            </a:r>
          </a:p>
          <a:p>
            <a:pPr algn="just">
              <a:spcBef>
                <a:spcPts val="0"/>
              </a:spcBef>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9255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8923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496779"/>
            <a:ext cx="11057955" cy="777025"/>
          </a:xfrm>
        </p:spPr>
        <p:txBody>
          <a:bodyPr>
            <a:normAutofit fontScale="90000"/>
          </a:bodyPr>
          <a:lstStyle/>
          <a:p>
            <a:r>
              <a:rPr lang="en-US" sz="4000" b="1" dirty="0" err="1">
                <a:latin typeface="Arial" panose="020B0604020202020204" pitchFamily="34" charset="0"/>
                <a:cs typeface="Arial" panose="020B0604020202020204" pitchFamily="34" charset="0"/>
              </a:rPr>
              <a:t>Kruskal</a:t>
            </a:r>
            <a:r>
              <a:rPr lang="en-US" sz="4000" b="1" dirty="0">
                <a:latin typeface="Arial" panose="020B0604020202020204" pitchFamily="34" charset="0"/>
                <a:cs typeface="Arial" panose="020B0604020202020204" pitchFamily="34" charset="0"/>
              </a:rPr>
              <a:t>-Wallis test</a:t>
            </a:r>
            <a:br>
              <a:rPr lang="ru-RU" sz="4000" b="1" dirty="0">
                <a:latin typeface="Arial" panose="020B0604020202020204" pitchFamily="34" charset="0"/>
                <a:cs typeface="Arial" panose="020B0604020202020204" pitchFamily="34" charset="0"/>
              </a:rPr>
            </a:br>
            <a:br>
              <a:rPr lang="ru-RU" sz="3600" b="1" dirty="0"/>
            </a:br>
            <a:endParaRPr lang="ru-RU" sz="3600" b="1" dirty="0"/>
          </a:p>
        </p:txBody>
      </p:sp>
      <p:sp>
        <p:nvSpPr>
          <p:cNvPr id="6" name="Текст 5"/>
          <p:cNvSpPr>
            <a:spLocks noGrp="1"/>
          </p:cNvSpPr>
          <p:nvPr>
            <p:ph type="body" sz="quarter" idx="15"/>
          </p:nvPr>
        </p:nvSpPr>
        <p:spPr>
          <a:xfrm>
            <a:off x="6259892" y="548720"/>
            <a:ext cx="39128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8" name="Рисунок 7"/>
          <p:cNvPicPr>
            <a:picLocks noChangeAspect="1"/>
          </p:cNvPicPr>
          <p:nvPr/>
        </p:nvPicPr>
        <p:blipFill rotWithShape="1">
          <a:blip r:embed="rId2"/>
          <a:srcRect l="12791" t="17220" r="62403" b="5900"/>
          <a:stretch/>
        </p:blipFill>
        <p:spPr>
          <a:xfrm>
            <a:off x="4741316" y="1058435"/>
            <a:ext cx="3194370" cy="5568836"/>
          </a:xfrm>
          <a:prstGeom prst="rect">
            <a:avLst/>
          </a:prstGeom>
        </p:spPr>
      </p:pic>
      <p:pic>
        <p:nvPicPr>
          <p:cNvPr id="9" name="Рисунок 8"/>
          <p:cNvPicPr>
            <a:picLocks noChangeAspect="1"/>
          </p:cNvPicPr>
          <p:nvPr/>
        </p:nvPicPr>
        <p:blipFill rotWithShape="1">
          <a:blip r:embed="rId2"/>
          <a:srcRect l="48975" t="10101" r="28737" b="8011"/>
          <a:stretch/>
        </p:blipFill>
        <p:spPr>
          <a:xfrm>
            <a:off x="8657195" y="1026218"/>
            <a:ext cx="2711089" cy="5603183"/>
          </a:xfrm>
          <a:prstGeom prst="rect">
            <a:avLst/>
          </a:prstGeom>
        </p:spPr>
      </p:pic>
      <p:sp>
        <p:nvSpPr>
          <p:cNvPr id="10" name="Прямоугольник 9"/>
          <p:cNvSpPr/>
          <p:nvPr/>
        </p:nvSpPr>
        <p:spPr>
          <a:xfrm>
            <a:off x="585897" y="2682897"/>
            <a:ext cx="3879851" cy="1200329"/>
          </a:xfrm>
          <a:prstGeom prst="rect">
            <a:avLst/>
          </a:prstGeom>
        </p:spPr>
        <p:txBody>
          <a:bodyPr wrap="square">
            <a:spAutoFit/>
          </a:bodyPr>
          <a:lstStyle/>
          <a:p>
            <a:r>
              <a:rPr lang="en-US" sz="2400" dirty="0">
                <a:solidFill>
                  <a:schemeClr val="bg2">
                    <a:lumMod val="10000"/>
                  </a:schemeClr>
                </a:solidFill>
                <a:latin typeface="Arial" panose="020B0604020202020204" pitchFamily="34" charset="0"/>
                <a:cs typeface="Arial" panose="020B0604020202020204" pitchFamily="34" charset="0"/>
              </a:rPr>
              <a:t>First, we rank all the values regardless of the group to which they belong</a:t>
            </a:r>
            <a:r>
              <a:rPr lang="ru-RU" sz="2400" dirty="0">
                <a:solidFill>
                  <a:schemeClr val="bg2">
                    <a:lumMod val="10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1234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a:t>
            </a:r>
            <a:r>
              <a:rPr lang="ru-RU" sz="1800" dirty="0">
                <a:latin typeface="Arial" panose="020B0604020202020204" pitchFamily="34" charset="0"/>
                <a:cs typeface="Arial" panose="020B0604020202020204" pitchFamily="34" charset="0"/>
              </a:rPr>
              <a:t>3</a:t>
            </a:r>
          </a:p>
        </p:txBody>
      </p:sp>
      <p:sp>
        <p:nvSpPr>
          <p:cNvPr id="4" name="Заголовок 3"/>
          <p:cNvSpPr>
            <a:spLocks noGrp="1"/>
          </p:cNvSpPr>
          <p:nvPr>
            <p:ph type="title"/>
          </p:nvPr>
        </p:nvSpPr>
        <p:spPr>
          <a:xfrm>
            <a:off x="585897" y="1268175"/>
            <a:ext cx="11057955" cy="777025"/>
          </a:xfrm>
        </p:spPr>
        <p:txBody>
          <a:bodyPr>
            <a:normAutofit/>
          </a:bodyPr>
          <a:lstStyle/>
          <a:p>
            <a:r>
              <a:rPr lang="en-US" sz="3600" b="1" dirty="0">
                <a:latin typeface="Arial" panose="020B0604020202020204" pitchFamily="34" charset="0"/>
                <a:cs typeface="Arial" panose="020B0604020202020204" pitchFamily="34" charset="0"/>
              </a:rPr>
              <a:t>Same means with different variabilities</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7604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8" name="Picture 4" descr="Картинки по запросу &quot;t-tes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074" y="1930897"/>
            <a:ext cx="4806163" cy="477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088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8" y="1108266"/>
            <a:ext cx="11057955" cy="777025"/>
          </a:xfrm>
        </p:spPr>
        <p:txBody>
          <a:bodyPr>
            <a:noAutofit/>
          </a:bodyPr>
          <a:lstStyle/>
          <a:p>
            <a:r>
              <a:rPr lang="en-US" sz="3600" b="1" dirty="0" err="1">
                <a:latin typeface="Arial" panose="020B0604020202020204" pitchFamily="34" charset="0"/>
                <a:cs typeface="Arial" panose="020B0604020202020204" pitchFamily="34" charset="0"/>
              </a:rPr>
              <a:t>Kruskal</a:t>
            </a:r>
            <a:r>
              <a:rPr lang="en-US" sz="3600" b="1" dirty="0">
                <a:latin typeface="Arial" panose="020B0604020202020204" pitchFamily="34" charset="0"/>
                <a:cs typeface="Arial" panose="020B0604020202020204" pitchFamily="34" charset="0"/>
              </a:rPr>
              <a:t>-Wallis test</a:t>
            </a:r>
            <a:br>
              <a:rPr lang="ru-RU" sz="3600" b="1" dirty="0">
                <a:latin typeface="Arial" panose="020B0604020202020204" pitchFamily="34" charset="0"/>
                <a:cs typeface="Arial" panose="020B0604020202020204" pitchFamily="34" charset="0"/>
              </a:rPr>
            </a:br>
            <a:br>
              <a:rPr lang="ru-RU" sz="3600" b="1" dirty="0">
                <a:latin typeface="Arial" panose="020B0604020202020204" pitchFamily="34" charset="0"/>
                <a:cs typeface="Arial" panose="020B0604020202020204" pitchFamily="34" charset="0"/>
              </a:rPr>
            </a:b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9255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
        <p:nvSpPr>
          <p:cNvPr id="10" name="Прямоугольник 9"/>
          <p:cNvSpPr/>
          <p:nvPr/>
        </p:nvSpPr>
        <p:spPr>
          <a:xfrm>
            <a:off x="585897" y="2682897"/>
            <a:ext cx="2873265" cy="1862048"/>
          </a:xfrm>
          <a:prstGeom prst="rect">
            <a:avLst/>
          </a:prstGeom>
        </p:spPr>
        <p:txBody>
          <a:bodyPr wrap="square">
            <a:spAutoFit/>
          </a:bodyPr>
          <a:lstStyle/>
          <a:p>
            <a:r>
              <a:rPr lang="en-US" sz="2300" dirty="0">
                <a:solidFill>
                  <a:schemeClr val="bg2">
                    <a:lumMod val="10000"/>
                  </a:schemeClr>
                </a:solidFill>
                <a:latin typeface="Arial" panose="020B0604020202020204" pitchFamily="34" charset="0"/>
                <a:cs typeface="Arial" panose="020B0604020202020204" pitchFamily="34" charset="0"/>
              </a:rPr>
              <a:t>Then we replace values with ranks and in each group the sum of the ranks (T) is calculated</a:t>
            </a:r>
            <a:endParaRPr lang="ru-RU" sz="2300" dirty="0">
              <a:solidFill>
                <a:schemeClr val="bg2">
                  <a:lumMod val="10000"/>
                </a:schemeClr>
              </a:solidFill>
              <a:latin typeface="Arial" panose="020B0604020202020204" pitchFamily="34" charset="0"/>
              <a:cs typeface="Arial" panose="020B0604020202020204" pitchFamily="34" charset="0"/>
            </a:endParaRPr>
          </a:p>
        </p:txBody>
      </p:sp>
      <p:pic>
        <p:nvPicPr>
          <p:cNvPr id="11" name="Рисунок 10"/>
          <p:cNvPicPr>
            <a:picLocks noChangeAspect="1"/>
          </p:cNvPicPr>
          <p:nvPr/>
        </p:nvPicPr>
        <p:blipFill rotWithShape="1">
          <a:blip r:embed="rId2"/>
          <a:srcRect l="16925" t="20007" r="17517" b="8002"/>
          <a:stretch/>
        </p:blipFill>
        <p:spPr>
          <a:xfrm>
            <a:off x="3843691" y="1600200"/>
            <a:ext cx="7992888" cy="4937139"/>
          </a:xfrm>
          <a:prstGeom prst="rect">
            <a:avLst/>
          </a:prstGeom>
        </p:spPr>
      </p:pic>
      <p:sp>
        <p:nvSpPr>
          <p:cNvPr id="12" name="Прямоугольник 11"/>
          <p:cNvSpPr/>
          <p:nvPr/>
        </p:nvSpPr>
        <p:spPr>
          <a:xfrm>
            <a:off x="117023" y="6393710"/>
            <a:ext cx="745333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Source: </a:t>
            </a:r>
            <a:r>
              <a:rPr lang="ru-RU" dirty="0">
                <a:latin typeface="Arial" panose="020B0604020202020204" pitchFamily="34" charset="0"/>
                <a:cs typeface="Arial" panose="020B0604020202020204" pitchFamily="34" charset="0"/>
              </a:rPr>
              <a:t>https://www.youtube.com/watch?v=BkyGuNuaZYw</a:t>
            </a:r>
          </a:p>
        </p:txBody>
      </p:sp>
      <p:sp>
        <p:nvSpPr>
          <p:cNvPr id="9" name="Прямоугольник 8"/>
          <p:cNvSpPr/>
          <p:nvPr/>
        </p:nvSpPr>
        <p:spPr>
          <a:xfrm>
            <a:off x="4922766" y="1049387"/>
            <a:ext cx="6851718" cy="523220"/>
          </a:xfrm>
          <a:prstGeom prst="rect">
            <a:avLst/>
          </a:prstGeom>
        </p:spPr>
        <p:txBody>
          <a:bodyPr wrap="square">
            <a:spAutoFit/>
          </a:bodyPr>
          <a:lstStyle/>
          <a:p>
            <a:r>
              <a:rPr lang="ru-RU" sz="1400" dirty="0">
                <a:latin typeface="Arial" panose="020B0604020202020204" pitchFamily="34" charset="0"/>
                <a:cs typeface="Arial" panose="020B0604020202020204" pitchFamily="34" charset="0"/>
              </a:rPr>
              <a:t>https://sphweb.bumc.bu.edu/otlt/mph-modules/bs/bs704_nonparametric/BS704_Nonparametric7.html#headingtaglink_3</a:t>
            </a:r>
          </a:p>
        </p:txBody>
      </p:sp>
    </p:spTree>
    <p:extLst>
      <p:ext uri="{BB962C8B-B14F-4D97-AF65-F5344CB8AC3E}">
        <p14:creationId xmlns:p14="http://schemas.microsoft.com/office/powerpoint/2010/main" val="148709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119145"/>
            <a:ext cx="11057955" cy="777025"/>
          </a:xfrm>
        </p:spPr>
        <p:txBody>
          <a:bodyPr>
            <a:noAutofit/>
          </a:bodyPr>
          <a:lstStyle/>
          <a:p>
            <a:r>
              <a:rPr lang="en-US" sz="3600" b="1" dirty="0">
                <a:latin typeface="Arial" panose="020B0604020202020204" pitchFamily="34" charset="0"/>
                <a:cs typeface="Arial" panose="020B0604020202020204" pitchFamily="34" charset="0"/>
              </a:rPr>
              <a:t>Comparing tests</a:t>
            </a:r>
            <a:br>
              <a:rPr lang="ru-RU" sz="3600" b="1" dirty="0">
                <a:latin typeface="Arial" panose="020B0604020202020204" pitchFamily="34" charset="0"/>
                <a:cs typeface="Arial" panose="020B0604020202020204" pitchFamily="34" charset="0"/>
              </a:rPr>
            </a:br>
            <a:br>
              <a:rPr lang="ru-RU" sz="3600" b="1" dirty="0">
                <a:latin typeface="Arial" panose="020B0604020202020204" pitchFamily="34" charset="0"/>
                <a:cs typeface="Arial" panose="020B0604020202020204" pitchFamily="34" charset="0"/>
              </a:rPr>
            </a:br>
            <a:br>
              <a:rPr lang="ru-RU" sz="3600" b="1" dirty="0">
                <a:latin typeface="Arial" panose="020B0604020202020204" pitchFamily="34" charset="0"/>
                <a:cs typeface="Arial" panose="020B0604020202020204" pitchFamily="34" charset="0"/>
              </a:rPr>
            </a:b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8874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graphicFrame>
        <p:nvGraphicFramePr>
          <p:cNvPr id="8" name="Таблица 7"/>
          <p:cNvGraphicFramePr>
            <a:graphicFrameLocks noGrp="1"/>
          </p:cNvGraphicFramePr>
          <p:nvPr>
            <p:extLst>
              <p:ext uri="{D42A27DB-BD31-4B8C-83A1-F6EECF244321}">
                <p14:modId xmlns:p14="http://schemas.microsoft.com/office/powerpoint/2010/main" val="4077922402"/>
              </p:ext>
            </p:extLst>
          </p:nvPr>
        </p:nvGraphicFramePr>
        <p:xfrm>
          <a:off x="1779813" y="1885291"/>
          <a:ext cx="8224776" cy="3779520"/>
        </p:xfrm>
        <a:graphic>
          <a:graphicData uri="http://schemas.openxmlformats.org/drawingml/2006/table">
            <a:tbl>
              <a:tblPr firstRow="1" bandRow="1">
                <a:tableStyleId>{073A0DAA-6AF3-43AB-8588-CEC1D06C72B9}</a:tableStyleId>
              </a:tblPr>
              <a:tblGrid>
                <a:gridCol w="2400301">
                  <a:extLst>
                    <a:ext uri="{9D8B030D-6E8A-4147-A177-3AD203B41FA5}">
                      <a16:colId xmlns:a16="http://schemas.microsoft.com/office/drawing/2014/main" val="3195895732"/>
                    </a:ext>
                  </a:extLst>
                </a:gridCol>
                <a:gridCol w="3082883">
                  <a:extLst>
                    <a:ext uri="{9D8B030D-6E8A-4147-A177-3AD203B41FA5}">
                      <a16:colId xmlns:a16="http://schemas.microsoft.com/office/drawing/2014/main" val="2966054475"/>
                    </a:ext>
                  </a:extLst>
                </a:gridCol>
                <a:gridCol w="2741592">
                  <a:extLst>
                    <a:ext uri="{9D8B030D-6E8A-4147-A177-3AD203B41FA5}">
                      <a16:colId xmlns:a16="http://schemas.microsoft.com/office/drawing/2014/main" val="1391118825"/>
                    </a:ext>
                  </a:extLst>
                </a:gridCol>
              </a:tblGrid>
              <a:tr h="370840">
                <a:tc>
                  <a:txBody>
                    <a:bodyPr/>
                    <a:lstStyle/>
                    <a:p>
                      <a:pPr algn="ctr"/>
                      <a:r>
                        <a:rPr lang="en-US" sz="2600" dirty="0"/>
                        <a:t>Type of samples</a:t>
                      </a:r>
                      <a:endParaRPr lang="ru-RU" sz="2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Parametric tests</a:t>
                      </a:r>
                      <a:endParaRPr lang="ru-RU" sz="2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Non-parametric tests </a:t>
                      </a:r>
                      <a:endParaRPr lang="ru-RU" sz="2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787764"/>
                  </a:ext>
                </a:extLst>
              </a:tr>
              <a:tr h="370840">
                <a:tc>
                  <a:txBody>
                    <a:bodyPr/>
                    <a:lstStyle/>
                    <a:p>
                      <a:pPr algn="l"/>
                      <a:r>
                        <a:rPr lang="ru-RU" sz="2400" dirty="0">
                          <a:latin typeface="Arial" panose="020B0604020202020204" pitchFamily="34" charset="0"/>
                          <a:cs typeface="Arial" panose="020B0604020202020204" pitchFamily="34" charset="0"/>
                        </a:rPr>
                        <a:t>2</a:t>
                      </a:r>
                      <a:r>
                        <a:rPr lang="ru-RU" sz="2400" baseline="0" dirty="0">
                          <a:latin typeface="Arial" panose="020B0604020202020204" pitchFamily="34" charset="0"/>
                          <a:cs typeface="Arial" panose="020B0604020202020204" pitchFamily="34" charset="0"/>
                        </a:rPr>
                        <a:t> </a:t>
                      </a:r>
                      <a:r>
                        <a:rPr lang="en-US" sz="2400" baseline="0" dirty="0">
                          <a:latin typeface="Arial" panose="020B0604020202020204" pitchFamily="34" charset="0"/>
                          <a:cs typeface="Arial" panose="020B0604020202020204" pitchFamily="34" charset="0"/>
                        </a:rPr>
                        <a:t>independent samples</a:t>
                      </a:r>
                      <a:endParaRPr lang="ru-RU" sz="2400" b="0" dirty="0">
                        <a:solidFill>
                          <a:srgbClr val="262626"/>
                        </a:solidFill>
                        <a:latin typeface="Arial" panose="020B0604020202020204" pitchFamily="34" charset="0"/>
                        <a:ea typeface="Arial Unicode MS" pitchFamily="34"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t-test</a:t>
                      </a: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two independent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Mann-Whitney U test</a:t>
                      </a:r>
                      <a:endParaRPr lang="ru-RU" sz="2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7865441"/>
                  </a:ext>
                </a:extLst>
              </a:tr>
              <a:tr h="370840">
                <a:tc>
                  <a:txBody>
                    <a:bodyPr/>
                    <a:lstStyle/>
                    <a:p>
                      <a:pPr algn="l"/>
                      <a:r>
                        <a:rPr lang="ru-RU" sz="2400" dirty="0">
                          <a:latin typeface="Arial" panose="020B0604020202020204" pitchFamily="34" charset="0"/>
                          <a:cs typeface="Arial" panose="020B0604020202020204" pitchFamily="34" charset="0"/>
                        </a:rPr>
                        <a:t>2 </a:t>
                      </a:r>
                      <a:r>
                        <a:rPr lang="en-US" sz="2400" dirty="0">
                          <a:latin typeface="Arial" panose="020B0604020202020204" pitchFamily="34" charset="0"/>
                          <a:cs typeface="Arial" panose="020B0604020202020204" pitchFamily="34" charset="0"/>
                        </a:rPr>
                        <a:t>related samples</a:t>
                      </a:r>
                      <a:endParaRPr lang="ru-RU"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buFontTx/>
                        <a:buNone/>
                      </a:pPr>
                      <a:r>
                        <a:rPr lang="en-US" sz="2400" dirty="0">
                          <a:latin typeface="Arial" panose="020B0604020202020204" pitchFamily="34" charset="0"/>
                          <a:cs typeface="Arial" panose="020B0604020202020204" pitchFamily="34" charset="0"/>
                        </a:rPr>
                        <a:t>t-test</a:t>
                      </a: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two paired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400" dirty="0">
                          <a:latin typeface="Arial" panose="020B0604020202020204" pitchFamily="34" charset="0"/>
                          <a:cs typeface="Arial" panose="020B0604020202020204" pitchFamily="34" charset="0"/>
                        </a:rPr>
                        <a:t>Wilcoxon signed-rank test</a:t>
                      </a:r>
                      <a:endParaRPr lang="ru-RU"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036514"/>
                  </a:ext>
                </a:extLst>
              </a:tr>
              <a:tr h="370840">
                <a:tc>
                  <a:txBody>
                    <a:bodyPr/>
                    <a:lstStyle/>
                    <a:p>
                      <a:pPr algn="l"/>
                      <a:r>
                        <a:rPr lang="en-US" sz="2400" dirty="0">
                          <a:latin typeface="Arial" panose="020B0604020202020204" pitchFamily="34" charset="0"/>
                          <a:cs typeface="Arial" panose="020B0604020202020204" pitchFamily="34" charset="0"/>
                        </a:rPr>
                        <a:t>&gt; 2 independent samples</a:t>
                      </a:r>
                      <a:endParaRPr lang="ru-RU"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kern="1200" dirty="0">
                          <a:latin typeface="Arial" panose="020B0604020202020204" pitchFamily="34" charset="0"/>
                          <a:cs typeface="Arial" panose="020B0604020202020204" pitchFamily="34" charset="0"/>
                        </a:rPr>
                        <a:t>ANalysis Of VAriance (ANOVA) </a:t>
                      </a:r>
                      <a:endParaRPr kumimoji="0" lang="ru-RU" sz="2400" kern="120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cs typeface="Arial" panose="020B0604020202020204" pitchFamily="34" charset="0"/>
                        </a:rPr>
                        <a:t>Kruskal</a:t>
                      </a:r>
                      <a:r>
                        <a:rPr lang="en-US" sz="2400" dirty="0">
                          <a:latin typeface="Arial" panose="020B0604020202020204" pitchFamily="34" charset="0"/>
                          <a:cs typeface="Arial" panose="020B0604020202020204" pitchFamily="34" charset="0"/>
                        </a:rPr>
                        <a:t>-Wallis test</a:t>
                      </a:r>
                      <a:endParaRPr lang="ru-RU" sz="2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8706717"/>
                  </a:ext>
                </a:extLst>
              </a:tr>
            </a:tbl>
          </a:graphicData>
        </a:graphic>
      </p:graphicFrame>
    </p:spTree>
    <p:extLst>
      <p:ext uri="{BB962C8B-B14F-4D97-AF65-F5344CB8AC3E}">
        <p14:creationId xmlns:p14="http://schemas.microsoft.com/office/powerpoint/2010/main" val="2840958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46920-C172-3690-E4DC-F57E56FF43FC}"/>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527CDD61-726B-F8AE-6AD3-485B348F4D06}"/>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324837FC-3CA0-F9B2-B93C-BBF3C34E14BA}"/>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7AC9CF69-1D26-0738-9782-AB1D0C72CE4C}"/>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A/B testing</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0FC31B2A-541B-7440-58C7-C303086680B4}"/>
              </a:ext>
            </a:extLst>
          </p:cNvPr>
          <p:cNvSpPr>
            <a:spLocks noGrp="1"/>
          </p:cNvSpPr>
          <p:nvPr>
            <p:ph type="body" sz="quarter" idx="12"/>
          </p:nvPr>
        </p:nvSpPr>
        <p:spPr>
          <a:xfrm>
            <a:off x="585898" y="2000473"/>
            <a:ext cx="10746132" cy="3745092"/>
          </a:xfrm>
        </p:spPr>
        <p:txBody>
          <a:bodyPr numCol="1"/>
          <a:lstStyle/>
          <a:p>
            <a:pPr algn="just"/>
            <a:r>
              <a:rPr lang="en-US" sz="2600" dirty="0">
                <a:solidFill>
                  <a:schemeClr val="bg2">
                    <a:lumMod val="10000"/>
                  </a:schemeClr>
                </a:solidFill>
                <a:latin typeface="Arial" panose="020B0604020202020204" pitchFamily="34" charset="0"/>
                <a:cs typeface="Arial" panose="020B0604020202020204" pitchFamily="34" charset="0"/>
              </a:rPr>
              <a:t>	</a:t>
            </a:r>
            <a:r>
              <a:rPr lang="en" sz="2600" dirty="0">
                <a:solidFill>
                  <a:schemeClr val="bg2">
                    <a:lumMod val="10000"/>
                  </a:schemeClr>
                </a:solidFill>
                <a:latin typeface="Arial" panose="020B0604020202020204" pitchFamily="34" charset="0"/>
                <a:cs typeface="Arial" panose="020B0604020202020204" pitchFamily="34" charset="0"/>
              </a:rPr>
              <a:t>Compares two versions of an app or webpage to identify the better performer. It compares options to learn what customers prefer. You can test website/app layouts, email subject lines, product designs, colors, etc. It’s a randomized experimentation process where in two or more versions of a variable (web page, page element, etc.) are shown to different segments of website visitors at the same time to </a:t>
            </a:r>
            <a:r>
              <a:rPr lang="en-US" sz="2600" dirty="0">
                <a:solidFill>
                  <a:schemeClr val="bg2">
                    <a:lumMod val="10000"/>
                  </a:schemeClr>
                </a:solidFill>
                <a:latin typeface="Arial" panose="020B0604020202020204" pitchFamily="34" charset="0"/>
                <a:cs typeface="Arial" panose="020B0604020202020204" pitchFamily="34" charset="0"/>
              </a:rPr>
              <a:t>define</a:t>
            </a:r>
            <a:r>
              <a:rPr lang="en" sz="2600" dirty="0">
                <a:solidFill>
                  <a:schemeClr val="bg2">
                    <a:lumMod val="10000"/>
                  </a:schemeClr>
                </a:solidFill>
                <a:latin typeface="Arial" panose="020B0604020202020204" pitchFamily="34" charset="0"/>
                <a:cs typeface="Arial" panose="020B0604020202020204" pitchFamily="34" charset="0"/>
              </a:rPr>
              <a:t> which version leaves the maximum impact and drives business metrics.</a:t>
            </a:r>
          </a:p>
          <a:p>
            <a:pPr algn="just"/>
            <a:r>
              <a:rPr lang="en" sz="2600" dirty="0">
                <a:solidFill>
                  <a:schemeClr val="bg2">
                    <a:lumMod val="10000"/>
                  </a:schemeClr>
                </a:solidFill>
                <a:latin typeface="Arial" panose="020B0604020202020204" pitchFamily="34" charset="0"/>
                <a:cs typeface="Arial" panose="020B0604020202020204" pitchFamily="34" charset="0"/>
              </a:rPr>
              <a:t>	In A/B testing, A refers to ‘control’ or the original testing variable. Whereas B refers to ‘variation’ or a new version of the original testing variable.</a:t>
            </a:r>
            <a:r>
              <a:rPr lang="ru-RU" sz="2600" dirty="0">
                <a:solidFill>
                  <a:schemeClr val="bg2">
                    <a:lumMod val="10000"/>
                  </a:schemeClr>
                </a:solidFill>
                <a:latin typeface="Arial" panose="020B0604020202020204" pitchFamily="34" charset="0"/>
                <a:cs typeface="Arial" panose="020B0604020202020204" pitchFamily="34" charset="0"/>
              </a:rPr>
              <a:t> </a:t>
            </a:r>
            <a:r>
              <a:rPr lang="en" sz="2600" dirty="0">
                <a:solidFill>
                  <a:schemeClr val="bg2">
                    <a:lumMod val="10000"/>
                  </a:schemeClr>
                </a:solidFill>
                <a:latin typeface="Arial" panose="020B0604020202020204" pitchFamily="34" charset="0"/>
                <a:cs typeface="Arial" panose="020B0604020202020204" pitchFamily="34" charset="0"/>
              </a:rPr>
              <a:t>The version that moves business metric(s) in the positive direction is known as the ‘winner.’  </a:t>
            </a:r>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en"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C5FC7C8D-9249-152E-D44E-625739FE13AE}"/>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7873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2754E-D5D2-44A6-5197-9BC95ED5DE82}"/>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3EC45FCA-EBB4-F8FA-D159-D14EB8BBEC57}"/>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95F5BE05-9BAE-19E3-C274-C4806B072C3F}"/>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70AF81EF-A718-5E1D-BE5A-307DC6EB89B9}"/>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A/B testing</a:t>
            </a:r>
            <a:endParaRPr lang="ru-RU" sz="3600" b="1" dirty="0">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338150EB-8551-18AA-F4E3-476755C1A433}"/>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9" name="Рисунок 8" descr="Изображение выглядит как текст, графическая вставка, мультфильм, иллюстрация&#10;&#10;Автоматически созданное описание">
            <a:extLst>
              <a:ext uri="{FF2B5EF4-FFF2-40B4-BE49-F238E27FC236}">
                <a16:creationId xmlns:a16="http://schemas.microsoft.com/office/drawing/2014/main" id="{266FFE22-19F9-92AC-2280-0704C2D548F1}"/>
              </a:ext>
            </a:extLst>
          </p:cNvPr>
          <p:cNvPicPr>
            <a:picLocks noChangeAspect="1"/>
          </p:cNvPicPr>
          <p:nvPr/>
        </p:nvPicPr>
        <p:blipFill>
          <a:blip r:embed="rId2"/>
          <a:srcRect t="17212"/>
          <a:stretch/>
        </p:blipFill>
        <p:spPr>
          <a:xfrm>
            <a:off x="548147" y="2045198"/>
            <a:ext cx="8098017" cy="4271898"/>
          </a:xfrm>
          <a:prstGeom prst="rect">
            <a:avLst/>
          </a:prstGeom>
        </p:spPr>
      </p:pic>
    </p:spTree>
    <p:extLst>
      <p:ext uri="{BB962C8B-B14F-4D97-AF65-F5344CB8AC3E}">
        <p14:creationId xmlns:p14="http://schemas.microsoft.com/office/powerpoint/2010/main" val="2937268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F6EB6-A1A0-7B9C-10EB-F1BBA2BCFD6C}"/>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2A239A84-BEA0-18C4-6C59-137C79CD2A65}"/>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288AA5F9-E28A-326B-A288-FECC06C2F292}"/>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69E5F150-8D98-F53C-73A6-201B0BEB22AC}"/>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A/B testing</a:t>
            </a:r>
            <a:endParaRPr lang="ru-RU" sz="3600" b="1" dirty="0">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964974E1-48F6-E7AA-3E2C-DEBB82A1DC16}"/>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11" name="Рисунок 10" descr="Изображение выглядит как текст, одежда, Человеческое лицо, человек&#10;&#10;Автоматически созданное описание">
            <a:extLst>
              <a:ext uri="{FF2B5EF4-FFF2-40B4-BE49-F238E27FC236}">
                <a16:creationId xmlns:a16="http://schemas.microsoft.com/office/drawing/2014/main" id="{2E8F12C7-62B6-FADC-6E10-57F8CB780B06}"/>
              </a:ext>
            </a:extLst>
          </p:cNvPr>
          <p:cNvPicPr>
            <a:picLocks noChangeAspect="1"/>
          </p:cNvPicPr>
          <p:nvPr/>
        </p:nvPicPr>
        <p:blipFill>
          <a:blip r:embed="rId2"/>
          <a:stretch>
            <a:fillRect/>
          </a:stretch>
        </p:blipFill>
        <p:spPr>
          <a:xfrm>
            <a:off x="708044" y="2045198"/>
            <a:ext cx="8131156" cy="4397211"/>
          </a:xfrm>
          <a:prstGeom prst="rect">
            <a:avLst/>
          </a:prstGeom>
        </p:spPr>
      </p:pic>
    </p:spTree>
    <p:extLst>
      <p:ext uri="{BB962C8B-B14F-4D97-AF65-F5344CB8AC3E}">
        <p14:creationId xmlns:p14="http://schemas.microsoft.com/office/powerpoint/2010/main" val="2120313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DFDF1-4178-9CAE-58E7-418E187C3FA0}"/>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0170B036-B762-50E4-1790-133F8D3F46C7}"/>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59F57DB5-20DD-322A-EB8D-70BD5B19CF25}"/>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F63E7CB8-F82B-DFC9-CE51-63DC625FF307}"/>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Conversion rate</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49D4AC4B-4F28-488F-2AEB-3C9DD8F2BC90}"/>
              </a:ext>
            </a:extLst>
          </p:cNvPr>
          <p:cNvSpPr>
            <a:spLocks noGrp="1"/>
          </p:cNvSpPr>
          <p:nvPr>
            <p:ph type="body" sz="quarter" idx="12"/>
          </p:nvPr>
        </p:nvSpPr>
        <p:spPr>
          <a:xfrm>
            <a:off x="585898" y="2000473"/>
            <a:ext cx="10746132" cy="3745092"/>
          </a:xfrm>
        </p:spPr>
        <p:txBody>
          <a:bodyPr numCol="1"/>
          <a:lstStyle/>
          <a:p>
            <a:pPr algn="just"/>
            <a:r>
              <a:rPr lang="en-US" sz="2600" dirty="0">
                <a:solidFill>
                  <a:schemeClr val="bg2">
                    <a:lumMod val="10000"/>
                  </a:schemeClr>
                </a:solidFill>
                <a:latin typeface="Arial" panose="020B0604020202020204" pitchFamily="34" charset="0"/>
                <a:cs typeface="Arial" panose="020B0604020202020204" pitchFamily="34" charset="0"/>
              </a:rPr>
              <a:t>	C</a:t>
            </a:r>
            <a:r>
              <a:rPr lang="en" sz="2600" dirty="0" err="1">
                <a:solidFill>
                  <a:schemeClr val="bg2">
                    <a:lumMod val="10000"/>
                  </a:schemeClr>
                </a:solidFill>
                <a:latin typeface="Arial" panose="020B0604020202020204" pitchFamily="34" charset="0"/>
                <a:cs typeface="Arial" panose="020B0604020202020204" pitchFamily="34" charset="0"/>
              </a:rPr>
              <a:t>onversion</a:t>
            </a:r>
            <a:r>
              <a:rPr lang="en" sz="2600" dirty="0">
                <a:solidFill>
                  <a:schemeClr val="bg2">
                    <a:lumMod val="10000"/>
                  </a:schemeClr>
                </a:solidFill>
                <a:latin typeface="Arial" panose="020B0604020202020204" pitchFamily="34" charset="0"/>
                <a:cs typeface="Arial" panose="020B0604020202020204" pitchFamily="34" charset="0"/>
              </a:rPr>
              <a:t> rate records the percentage of users who have completed a desired action. Conversion rates are calculated by taking the total number of users who ‘convert’ (for example, by clicking on an advertisement), dividing it by the overall size of the audience and converting that figure into a percentage.</a:t>
            </a:r>
          </a:p>
          <a:p>
            <a:pPr algn="just"/>
            <a:r>
              <a:rPr lang="en" sz="2600" dirty="0">
                <a:solidFill>
                  <a:schemeClr val="bg2">
                    <a:lumMod val="10000"/>
                  </a:schemeClr>
                </a:solidFill>
                <a:latin typeface="Arial" panose="020B0604020202020204" pitchFamily="34" charset="0"/>
                <a:cs typeface="Arial" panose="020B0604020202020204" pitchFamily="34" charset="0"/>
              </a:rPr>
              <a:t>	Conversion rates are an effective way of comparing and contrasting the performance of multiple advertising channels. Conversion rates are particularly important when running mobile user acquisition because they can measure the success of each campaign. A good conversion rate means a strong return on investment.</a:t>
            </a:r>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en"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061DF08A-CD99-DA42-D513-8A6E447FB797}"/>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5329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1421-CEE3-D7EF-5D59-EC2AE73126B6}"/>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55F038DE-47ED-9DDE-1EBB-3C75BEA45241}"/>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EFF8AD64-1FEC-4A35-8CA5-FCE7EDFA6DF9}"/>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9F849428-1864-4AFA-7AB1-5E062BD7E4C7}"/>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Conversion rate</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9DAF6BC7-DFDE-908F-196A-B5FFDBA943AF}"/>
              </a:ext>
            </a:extLst>
          </p:cNvPr>
          <p:cNvSpPr>
            <a:spLocks noGrp="1"/>
          </p:cNvSpPr>
          <p:nvPr>
            <p:ph type="body" sz="quarter" idx="12"/>
          </p:nvPr>
        </p:nvSpPr>
        <p:spPr>
          <a:xfrm>
            <a:off x="585898" y="2000473"/>
            <a:ext cx="10746132" cy="3745092"/>
          </a:xfrm>
        </p:spPr>
        <p:txBody>
          <a:bodyPr numCol="1"/>
          <a:lstStyle/>
          <a:p>
            <a:pPr algn="just"/>
            <a:r>
              <a:rPr lang="en-US" sz="2400" dirty="0">
                <a:solidFill>
                  <a:schemeClr val="bg2">
                    <a:lumMod val="10000"/>
                  </a:schemeClr>
                </a:solidFill>
                <a:latin typeface="Arial" panose="020B0604020202020204" pitchFamily="34" charset="0"/>
                <a:cs typeface="Arial" panose="020B0604020202020204" pitchFamily="34" charset="0"/>
              </a:rPr>
              <a:t>	</a:t>
            </a:r>
            <a:r>
              <a:rPr lang="en" sz="2400" dirty="0">
                <a:solidFill>
                  <a:schemeClr val="bg2">
                    <a:lumMod val="10000"/>
                  </a:schemeClr>
                </a:solidFill>
                <a:latin typeface="Arial" panose="020B0604020202020204" pitchFamily="34" charset="0"/>
                <a:cs typeface="Arial" panose="020B0604020202020204" pitchFamily="34" charset="0"/>
              </a:rPr>
              <a:t>For example, an advertiser runs a campaign with an audience of 20,000 people. Out of that group, 800 people clicked on the ad (</a:t>
            </a:r>
            <a:r>
              <a:rPr lang="en" sz="2400" dirty="0" err="1">
                <a:solidFill>
                  <a:schemeClr val="bg2">
                    <a:lumMod val="10000"/>
                  </a:schemeClr>
                </a:solidFill>
                <a:latin typeface="Arial" panose="020B0604020202020204" pitchFamily="34" charset="0"/>
                <a:cs typeface="Arial" panose="020B0604020202020204" pitchFamily="34" charset="0"/>
              </a:rPr>
              <a:t>ie</a:t>
            </a:r>
            <a:r>
              <a:rPr lang="en" sz="2400" dirty="0">
                <a:solidFill>
                  <a:schemeClr val="bg2">
                    <a:lumMod val="10000"/>
                  </a:schemeClr>
                </a:solidFill>
                <a:latin typeface="Arial" panose="020B0604020202020204" pitchFamily="34" charset="0"/>
                <a:cs typeface="Arial" panose="020B0604020202020204" pitchFamily="34" charset="0"/>
              </a:rPr>
              <a:t>. converted). To calculate this example, divide 800 by 20,000 to get 0.04, or a 4% conversion rate.</a:t>
            </a:r>
            <a:endParaRPr lang="ru-RU" sz="2400" dirty="0">
              <a:solidFill>
                <a:schemeClr val="bg2">
                  <a:lumMod val="10000"/>
                </a:schemeClr>
              </a:solidFill>
              <a:latin typeface="Arial" panose="020B0604020202020204" pitchFamily="34" charset="0"/>
              <a:cs typeface="Arial" panose="020B0604020202020204" pitchFamily="34" charset="0"/>
            </a:endParaRPr>
          </a:p>
          <a:p>
            <a:pPr algn="just"/>
            <a:endParaRPr lang="en"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2B6CC793-CD02-4E8F-6969-FC2F14EBB9BD}"/>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7" name="Picture 2" descr="conversion rate calculation">
            <a:extLst>
              <a:ext uri="{FF2B5EF4-FFF2-40B4-BE49-F238E27FC236}">
                <a16:creationId xmlns:a16="http://schemas.microsoft.com/office/drawing/2014/main" id="{F052422F-52CD-E4B7-3C7F-08BB0BDDD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536" y="3251200"/>
            <a:ext cx="6362095"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341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AD5FA-B963-7B20-C173-F178E3C71E4C}"/>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3B3C1205-1ACA-35AE-260E-B1BFE8635713}"/>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B3F48445-33DA-99AF-92AC-2E39BB84ECF6}"/>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81C13DFC-7943-B287-51BA-6E3CC1F51335}"/>
              </a:ext>
            </a:extLst>
          </p:cNvPr>
          <p:cNvSpPr>
            <a:spLocks noGrp="1"/>
          </p:cNvSpPr>
          <p:nvPr>
            <p:ph type="title"/>
          </p:nvPr>
        </p:nvSpPr>
        <p:spPr>
          <a:xfrm>
            <a:off x="585897" y="1268173"/>
            <a:ext cx="11057955" cy="777025"/>
          </a:xfrm>
        </p:spPr>
        <p:txBody>
          <a:bodyPr>
            <a:noAutofit/>
          </a:bodyPr>
          <a:lstStyle/>
          <a:p>
            <a:r>
              <a:rPr lang="en-US" sz="3600" b="1" dirty="0" err="1">
                <a:latin typeface="Arial" panose="020B0604020202020204" pitchFamily="34" charset="0"/>
                <a:cs typeface="Arial" panose="020B0604020202020204" pitchFamily="34" charset="0"/>
              </a:rPr>
              <a:t>Bounch</a:t>
            </a:r>
            <a:r>
              <a:rPr lang="en-US" sz="3600" b="1" dirty="0">
                <a:latin typeface="Arial" panose="020B0604020202020204" pitchFamily="34" charset="0"/>
                <a:cs typeface="Arial" panose="020B0604020202020204" pitchFamily="34" charset="0"/>
              </a:rPr>
              <a:t> rate</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62D5D4E0-0579-EA67-435F-9B4EF12C3AD5}"/>
              </a:ext>
            </a:extLst>
          </p:cNvPr>
          <p:cNvSpPr>
            <a:spLocks noGrp="1"/>
          </p:cNvSpPr>
          <p:nvPr>
            <p:ph type="body" sz="quarter" idx="12"/>
          </p:nvPr>
        </p:nvSpPr>
        <p:spPr>
          <a:xfrm>
            <a:off x="585898" y="2000473"/>
            <a:ext cx="10746132" cy="3745092"/>
          </a:xfrm>
        </p:spPr>
        <p:txBody>
          <a:bodyPr numCol="1"/>
          <a:lstStyle/>
          <a:p>
            <a:pPr algn="just" fontAlgn="base"/>
            <a:r>
              <a:rPr lang="en" sz="2600" dirty="0">
                <a:solidFill>
                  <a:schemeClr val="bg2">
                    <a:lumMod val="10000"/>
                  </a:schemeClr>
                </a:solidFill>
                <a:latin typeface="Arial" panose="020B0604020202020204" pitchFamily="34" charset="0"/>
                <a:cs typeface="Arial" panose="020B0604020202020204" pitchFamily="34" charset="0"/>
              </a:rPr>
              <a:t>In contrast to conversion rate, bounce rate is the percentage of visitors who enter a landing page but leave without taking additional actions —they bounce right out of there. These exits are known as single-page sessions. </a:t>
            </a: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en"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0426F5F5-21A6-11B1-E21F-C72DDA66F442}"/>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8" name="Picture 2" descr="Bounce rate calculation formula">
            <a:extLst>
              <a:ext uri="{FF2B5EF4-FFF2-40B4-BE49-F238E27FC236}">
                <a16:creationId xmlns:a16="http://schemas.microsoft.com/office/drawing/2014/main" id="{8E816DB7-6A8A-3DA2-4807-6FA5E3121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443" y="3626381"/>
            <a:ext cx="5932108" cy="237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666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676C9-5D57-A357-6E3D-97797D94F606}"/>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9E88B5B2-098A-89ED-791B-5F9B61449055}"/>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9894ABED-B4DF-D91D-9B2E-9668EDF9C7D7}"/>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E848EDDB-AD38-D379-249F-DE4B228752A8}"/>
              </a:ext>
            </a:extLst>
          </p:cNvPr>
          <p:cNvSpPr>
            <a:spLocks noGrp="1"/>
          </p:cNvSpPr>
          <p:nvPr>
            <p:ph type="title"/>
          </p:nvPr>
        </p:nvSpPr>
        <p:spPr>
          <a:xfrm>
            <a:off x="585897" y="1268173"/>
            <a:ext cx="11057955" cy="777025"/>
          </a:xfrm>
        </p:spPr>
        <p:txBody>
          <a:bodyPr>
            <a:noAutofit/>
          </a:bodyPr>
          <a:lstStyle/>
          <a:p>
            <a:r>
              <a:rPr lang="en" sz="3600" b="1" dirty="0">
                <a:latin typeface="Arial" panose="020B0604020202020204" pitchFamily="34" charset="0"/>
                <a:cs typeface="Arial" panose="020B0604020202020204" pitchFamily="34" charset="0"/>
              </a:rPr>
              <a:t>Click-through rate </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D1258AB3-E4EE-D86C-8958-F4BA9AB63973}"/>
              </a:ext>
            </a:extLst>
          </p:cNvPr>
          <p:cNvSpPr>
            <a:spLocks noGrp="1"/>
          </p:cNvSpPr>
          <p:nvPr>
            <p:ph type="body" sz="quarter" idx="12"/>
          </p:nvPr>
        </p:nvSpPr>
        <p:spPr>
          <a:xfrm>
            <a:off x="585897" y="2089171"/>
            <a:ext cx="10746132" cy="3745092"/>
          </a:xfrm>
        </p:spPr>
        <p:txBody>
          <a:bodyPr numCol="1"/>
          <a:lstStyle/>
          <a:p>
            <a:pPr algn="just" fontAlgn="base"/>
            <a:r>
              <a:rPr lang="en" sz="2600" dirty="0">
                <a:solidFill>
                  <a:schemeClr val="bg2">
                    <a:lumMod val="10000"/>
                  </a:schemeClr>
                </a:solidFill>
                <a:latin typeface="Arial" panose="020B0604020202020204" pitchFamily="34" charset="0"/>
                <a:cs typeface="Arial" panose="020B0604020202020204" pitchFamily="34" charset="0"/>
              </a:rPr>
              <a:t>Measures the percentage of clicks on a specific link, as compared to the number of times the link was shown (AKA the number of impressions). </a:t>
            </a: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en"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752E80D0-1645-8E29-E596-C78C42F67A5A}"/>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4098" name="Picture 2" descr="click through rate formula">
            <a:extLst>
              <a:ext uri="{FF2B5EF4-FFF2-40B4-BE49-F238E27FC236}">
                <a16:creationId xmlns:a16="http://schemas.microsoft.com/office/drawing/2014/main" id="{30F61897-07F5-062C-B4FB-4647425A1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3177540"/>
            <a:ext cx="8343900" cy="3337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4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E16CF-BAEC-DB63-61B2-5B8EE84C9B1A}"/>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64BB7202-96F5-6924-BB0F-174B0013AA80}"/>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A2B06183-226A-6051-030D-142CD05CA33C}"/>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883DC4B8-D8A7-D33A-721B-18998ABDB425}"/>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A/A testing</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479C3AC9-2447-28C4-7DE3-A2D66391541A}"/>
              </a:ext>
            </a:extLst>
          </p:cNvPr>
          <p:cNvSpPr>
            <a:spLocks noGrp="1"/>
          </p:cNvSpPr>
          <p:nvPr>
            <p:ph type="body" sz="quarter" idx="12"/>
          </p:nvPr>
        </p:nvSpPr>
        <p:spPr>
          <a:xfrm>
            <a:off x="585898" y="2102073"/>
            <a:ext cx="10746132" cy="3745092"/>
          </a:xfrm>
        </p:spPr>
        <p:txBody>
          <a:bodyPr numCol="1"/>
          <a:lstStyle/>
          <a:p>
            <a:pPr algn="just"/>
            <a:r>
              <a:rPr lang="en-US" sz="2600" dirty="0">
                <a:solidFill>
                  <a:schemeClr val="bg2">
                    <a:lumMod val="10000"/>
                  </a:schemeClr>
                </a:solidFill>
                <a:latin typeface="Arial" panose="020B0604020202020204" pitchFamily="34" charset="0"/>
                <a:cs typeface="Arial" panose="020B0604020202020204" pitchFamily="34" charset="0"/>
              </a:rPr>
              <a:t>	</a:t>
            </a:r>
            <a:r>
              <a:rPr lang="en" sz="2600" dirty="0">
                <a:solidFill>
                  <a:schemeClr val="bg2">
                    <a:lumMod val="10000"/>
                  </a:schemeClr>
                </a:solidFill>
                <a:latin typeface="Arial" panose="020B0604020202020204" pitchFamily="34" charset="0"/>
                <a:cs typeface="Arial" panose="020B0604020202020204" pitchFamily="34" charset="0"/>
              </a:rPr>
              <a:t>A/A tests enable to test two identical versions of an element. The traffic to the website is divided into two, with each group exposed to the same variation. A/A testing can help to define whether the conversion rates in each group are similar and confirm that the solution is working correctly. It is also a good way to identify bugs and outliers that impact results thereby raising the level of trust in the experiments.</a:t>
            </a: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en"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endParaRPr lang="ru-RU" sz="2600" dirty="0">
              <a:solidFill>
                <a:schemeClr val="bg2">
                  <a:lumMod val="10000"/>
                </a:schemeClr>
              </a:solidFill>
              <a:latin typeface="Arial" panose="020B0604020202020204" pitchFamily="34" charset="0"/>
              <a:cs typeface="Arial" panose="020B0604020202020204" pitchFamily="34" charset="0"/>
            </a:endParaRPr>
          </a:p>
          <a:p>
            <a:pPr algn="jus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ACCCF404-6448-68BB-8AD6-B5D78C2A93C8}"/>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801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rPr>
              <a:t>t-test</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8747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8" name="Рисунок 7"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1192050"/>
            <a:ext cx="6585725" cy="3704981"/>
          </a:xfrm>
          <a:prstGeom prst="rect">
            <a:avLst/>
          </a:prstGeom>
        </p:spPr>
      </p:pic>
      <p:pic>
        <p:nvPicPr>
          <p:cNvPr id="9" name="Рисунок 8" descr="Вырезка экрана"/>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918856" y="4768172"/>
            <a:ext cx="4158921" cy="1901945"/>
          </a:xfrm>
          <a:prstGeom prst="rect">
            <a:avLst/>
          </a:prstGeom>
        </p:spPr>
      </p:pic>
    </p:spTree>
    <p:extLst>
      <p:ext uri="{BB962C8B-B14F-4D97-AF65-F5344CB8AC3E}">
        <p14:creationId xmlns:p14="http://schemas.microsoft.com/office/powerpoint/2010/main" val="73649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618FC-8BE3-BB32-D721-9EFB3866D8BA}"/>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598F5AEF-5193-A4B7-9805-F6FD27D3A5D2}"/>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B08F5A1E-17CF-D208-6469-183608BF9284}"/>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0E725CC0-DC1C-063D-947E-1CB5C2CEA5A7}"/>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A/A testing</a:t>
            </a:r>
            <a:endParaRPr lang="ru-RU" sz="3600" b="1" dirty="0">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8C6DEAF5-9D8F-EB0D-CAAA-777F731B361A}"/>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12" name="Рисунок 11" descr="Изображение выглядит как текст, снимок экрана, Мобильный телефон, смартфон&#10;&#10;Содержимое, созданное искусственным интеллектом, может быть неверным.">
            <a:extLst>
              <a:ext uri="{FF2B5EF4-FFF2-40B4-BE49-F238E27FC236}">
                <a16:creationId xmlns:a16="http://schemas.microsoft.com/office/drawing/2014/main" id="{9B706803-E3E2-DF1E-EA47-FDCA60ADD1B5}"/>
              </a:ext>
            </a:extLst>
          </p:cNvPr>
          <p:cNvPicPr>
            <a:picLocks noChangeAspect="1"/>
          </p:cNvPicPr>
          <p:nvPr/>
        </p:nvPicPr>
        <p:blipFill>
          <a:blip r:embed="rId2"/>
          <a:stretch>
            <a:fillRect/>
          </a:stretch>
        </p:blipFill>
        <p:spPr>
          <a:xfrm>
            <a:off x="3937000" y="1656685"/>
            <a:ext cx="4905752" cy="4993043"/>
          </a:xfrm>
          <a:prstGeom prst="rect">
            <a:avLst/>
          </a:prstGeom>
        </p:spPr>
      </p:pic>
    </p:spTree>
    <p:extLst>
      <p:ext uri="{BB962C8B-B14F-4D97-AF65-F5344CB8AC3E}">
        <p14:creationId xmlns:p14="http://schemas.microsoft.com/office/powerpoint/2010/main" val="3066193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54C4D-1826-B89C-A25B-67C8092839D7}"/>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A2DDFA80-C6E6-619A-7533-501A5BEF104D}"/>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57210469-E13D-1BE3-7861-E3C14C5D44C1}"/>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30B9C753-7296-E5A3-D7F8-DBDE08C0C7DB}"/>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A/B testing algorithm</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084C0F2B-90F2-5A92-05A3-80C2BC2277DE}"/>
              </a:ext>
            </a:extLst>
          </p:cNvPr>
          <p:cNvSpPr>
            <a:spLocks noGrp="1"/>
          </p:cNvSpPr>
          <p:nvPr>
            <p:ph type="body" sz="quarter" idx="12"/>
          </p:nvPr>
        </p:nvSpPr>
        <p:spPr>
          <a:xfrm>
            <a:off x="585898" y="2102073"/>
            <a:ext cx="10746132" cy="3745092"/>
          </a:xfrm>
        </p:spPr>
        <p:txBody>
          <a:bodyPr numCol="1"/>
          <a:lstStyle/>
          <a:p>
            <a:pPr algn="l" fontAlgn="base">
              <a:spcBef>
                <a:spcPts val="0"/>
              </a:spcBef>
              <a:spcAft>
                <a:spcPts val="400"/>
              </a:spcAft>
            </a:pPr>
            <a:r>
              <a:rPr lang="en-US" sz="2400" dirty="0">
                <a:solidFill>
                  <a:schemeClr val="bg2">
                    <a:lumMod val="10000"/>
                  </a:schemeClr>
                </a:solidFill>
                <a:latin typeface="Arial" panose="020B0604020202020204" pitchFamily="34" charset="0"/>
                <a:cs typeface="Arial" panose="020B0604020202020204" pitchFamily="34" charset="0"/>
              </a:rPr>
              <a:t>1. </a:t>
            </a:r>
            <a:r>
              <a:rPr lang="en" sz="2400" dirty="0">
                <a:solidFill>
                  <a:schemeClr val="bg2">
                    <a:lumMod val="10000"/>
                  </a:schemeClr>
                </a:solidFill>
                <a:latin typeface="Arial" panose="020B0604020202020204" pitchFamily="34" charset="0"/>
                <a:cs typeface="Arial" panose="020B0604020202020204" pitchFamily="34" charset="0"/>
              </a:rPr>
              <a:t>Understanding business problem &amp; data</a:t>
            </a:r>
          </a:p>
          <a:p>
            <a:pPr fontAlgn="base">
              <a:spcBef>
                <a:spcPts val="0"/>
              </a:spcBef>
              <a:spcAft>
                <a:spcPts val="400"/>
              </a:spcAft>
            </a:pPr>
            <a:r>
              <a:rPr lang="en" sz="2400" dirty="0">
                <a:solidFill>
                  <a:schemeClr val="bg2">
                    <a:lumMod val="10000"/>
                  </a:schemeClr>
                </a:solidFill>
                <a:latin typeface="Arial" panose="020B0604020202020204" pitchFamily="34" charset="0"/>
                <a:cs typeface="Arial" panose="020B0604020202020204" pitchFamily="34" charset="0"/>
              </a:rPr>
              <a:t>2. Detect and resolve problems in the data (Missing Value, Outliers, Unexpected Value)</a:t>
            </a:r>
          </a:p>
          <a:p>
            <a:pPr fontAlgn="base">
              <a:spcBef>
                <a:spcPts val="0"/>
              </a:spcBef>
              <a:spcAft>
                <a:spcPts val="400"/>
              </a:spcAft>
            </a:pPr>
            <a:r>
              <a:rPr lang="en" sz="2400" dirty="0">
                <a:solidFill>
                  <a:schemeClr val="bg2">
                    <a:lumMod val="10000"/>
                  </a:schemeClr>
                </a:solidFill>
                <a:latin typeface="Arial" panose="020B0604020202020204" pitchFamily="34" charset="0"/>
                <a:cs typeface="Arial" panose="020B0604020202020204" pitchFamily="34" charset="0"/>
              </a:rPr>
              <a:t>3. Look at summary stats and plots</a:t>
            </a:r>
          </a:p>
          <a:p>
            <a:pPr fontAlgn="base">
              <a:spcBef>
                <a:spcPts val="0"/>
              </a:spcBef>
              <a:spcAft>
                <a:spcPts val="400"/>
              </a:spcAft>
            </a:pPr>
            <a:r>
              <a:rPr lang="en" sz="2400" dirty="0">
                <a:solidFill>
                  <a:schemeClr val="bg2">
                    <a:lumMod val="10000"/>
                  </a:schemeClr>
                </a:solidFill>
                <a:latin typeface="Arial" panose="020B0604020202020204" pitchFamily="34" charset="0"/>
                <a:cs typeface="Arial" panose="020B0604020202020204" pitchFamily="34" charset="0"/>
              </a:rPr>
              <a:t>4. Apply hypothesis testing and check assumptions</a:t>
            </a:r>
          </a:p>
          <a:p>
            <a:pPr marL="0" lvl="1" fontAlgn="base">
              <a:spcBef>
                <a:spcPts val="0"/>
              </a:spcBef>
              <a:spcAft>
                <a:spcPts val="400"/>
              </a:spcAft>
            </a:pPr>
            <a:r>
              <a:rPr lang="en" sz="2400" dirty="0">
                <a:solidFill>
                  <a:schemeClr val="bg2">
                    <a:lumMod val="10000"/>
                  </a:schemeClr>
                </a:solidFill>
                <a:latin typeface="Arial" panose="020B0604020202020204" pitchFamily="34" charset="0"/>
                <a:cs typeface="Arial" panose="020B0604020202020204" pitchFamily="34" charset="0"/>
              </a:rPr>
              <a:t>Check Normality &amp; Homogeneity</a:t>
            </a:r>
          </a:p>
          <a:p>
            <a:pPr marL="914400" lvl="1" indent="-457200" algn="l" fontAlgn="base">
              <a:spcBef>
                <a:spcPts val="0"/>
              </a:spcBef>
              <a:spcAft>
                <a:spcPts val="400"/>
              </a:spcAft>
              <a:buFont typeface="Arial" panose="020B0604020202020204" pitchFamily="34" charset="0"/>
              <a:buChar char="•"/>
            </a:pPr>
            <a:r>
              <a:rPr lang="en" sz="2400" dirty="0">
                <a:solidFill>
                  <a:schemeClr val="bg2">
                    <a:lumMod val="10000"/>
                  </a:schemeClr>
                </a:solidFill>
                <a:latin typeface="Arial" panose="020B0604020202020204" pitchFamily="34" charset="0"/>
                <a:cs typeface="Arial" panose="020B0604020202020204" pitchFamily="34" charset="0"/>
              </a:rPr>
              <a:t>Apply tests (Shapiro, Levene Test, T-Test, Mann Whitney U Test, etc.)</a:t>
            </a:r>
          </a:p>
          <a:p>
            <a:pPr algn="l" fontAlgn="base">
              <a:spcBef>
                <a:spcPts val="0"/>
              </a:spcBef>
              <a:spcAft>
                <a:spcPts val="400"/>
              </a:spcAft>
            </a:pPr>
            <a:r>
              <a:rPr lang="en" sz="2400" dirty="0">
                <a:solidFill>
                  <a:schemeClr val="bg2">
                    <a:lumMod val="10000"/>
                  </a:schemeClr>
                </a:solidFill>
                <a:latin typeface="Arial" panose="020B0604020202020204" pitchFamily="34" charset="0"/>
                <a:cs typeface="Arial" panose="020B0604020202020204" pitchFamily="34" charset="0"/>
              </a:rPr>
              <a:t>5. Evaluate the results</a:t>
            </a:r>
          </a:p>
          <a:p>
            <a:pPr algn="l" fontAlgn="base">
              <a:spcBef>
                <a:spcPts val="0"/>
              </a:spcBef>
              <a:spcAft>
                <a:spcPts val="400"/>
              </a:spcAft>
            </a:pPr>
            <a:r>
              <a:rPr lang="en" sz="2400" dirty="0">
                <a:solidFill>
                  <a:schemeClr val="bg2">
                    <a:lumMod val="10000"/>
                  </a:schemeClr>
                </a:solidFill>
                <a:latin typeface="Arial" panose="020B0604020202020204" pitchFamily="34" charset="0"/>
                <a:cs typeface="Arial" panose="020B0604020202020204" pitchFamily="34" charset="0"/>
              </a:rPr>
              <a:t>6. Make inferences </a:t>
            </a:r>
          </a:p>
          <a:p>
            <a:pPr algn="l" fontAlgn="base">
              <a:spcBef>
                <a:spcPts val="0"/>
              </a:spcBef>
              <a:spcAft>
                <a:spcPts val="400"/>
              </a:spcAft>
            </a:pPr>
            <a:r>
              <a:rPr lang="en" sz="2400" dirty="0">
                <a:solidFill>
                  <a:schemeClr val="bg2">
                    <a:lumMod val="10000"/>
                  </a:schemeClr>
                </a:solidFill>
                <a:latin typeface="Arial" panose="020B0604020202020204" pitchFamily="34" charset="0"/>
                <a:cs typeface="Arial" panose="020B0604020202020204" pitchFamily="34" charset="0"/>
              </a:rPr>
              <a:t>7. Recommend business decision to your customer/director/CEO etc.</a:t>
            </a: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en"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525AA868-EE2C-443D-639D-CD74DF5620A8}"/>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5492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C30B3-398B-741D-BE5D-936A0FA8EA88}"/>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4111D178-4F81-B965-8379-DDD1F1B69F97}"/>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E3F5B012-4355-0657-2A45-52D4F7EC0B36}"/>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4A843CCD-F08E-5357-E91D-E4EC5D0D1228}"/>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Possible metrics</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36805080-669C-93F3-B8A5-63DC37137F8D}"/>
              </a:ext>
            </a:extLst>
          </p:cNvPr>
          <p:cNvSpPr>
            <a:spLocks noGrp="1"/>
          </p:cNvSpPr>
          <p:nvPr>
            <p:ph type="body" sz="quarter" idx="12"/>
          </p:nvPr>
        </p:nvSpPr>
        <p:spPr>
          <a:xfrm>
            <a:off x="585898" y="1949673"/>
            <a:ext cx="10746132" cy="3745092"/>
          </a:xfrm>
        </p:spPr>
        <p:txBody>
          <a:bodyPr numCol="1"/>
          <a:lstStyle/>
          <a:p>
            <a:pPr fontAlgn="base">
              <a:spcBef>
                <a:spcPts val="0"/>
              </a:spcBef>
            </a:pPr>
            <a:r>
              <a:rPr lang="en" sz="2200" dirty="0">
                <a:solidFill>
                  <a:schemeClr val="bg2">
                    <a:lumMod val="10000"/>
                  </a:schemeClr>
                </a:solidFill>
                <a:latin typeface="Arial" panose="020B0604020202020204" pitchFamily="34" charset="0"/>
                <a:cs typeface="Arial" panose="020B0604020202020204" pitchFamily="34" charset="0"/>
              </a:rPr>
              <a:t>1. Revenue;</a:t>
            </a:r>
          </a:p>
          <a:p>
            <a:pPr fontAlgn="base">
              <a:spcBef>
                <a:spcPts val="0"/>
              </a:spcBef>
            </a:pPr>
            <a:r>
              <a:rPr lang="en" sz="2200" dirty="0">
                <a:solidFill>
                  <a:schemeClr val="bg2">
                    <a:lumMod val="10000"/>
                  </a:schemeClr>
                </a:solidFill>
                <a:latin typeface="Arial" panose="020B0604020202020204" pitchFamily="34" charset="0"/>
                <a:cs typeface="Arial" panose="020B0604020202020204" pitchFamily="34" charset="0"/>
              </a:rPr>
              <a:t>2. Conversion rate, </a:t>
            </a:r>
            <a:r>
              <a:rPr lang="en" sz="2200" dirty="0" err="1">
                <a:solidFill>
                  <a:schemeClr val="bg2">
                    <a:lumMod val="10000"/>
                  </a:schemeClr>
                </a:solidFill>
                <a:latin typeface="Arial" panose="020B0604020202020204" pitchFamily="34" charset="0"/>
                <a:cs typeface="Arial" panose="020B0604020202020204" pitchFamily="34" charset="0"/>
              </a:rPr>
              <a:t>bounch</a:t>
            </a:r>
            <a:r>
              <a:rPr lang="en" sz="2200" dirty="0">
                <a:solidFill>
                  <a:schemeClr val="bg2">
                    <a:lumMod val="10000"/>
                  </a:schemeClr>
                </a:solidFill>
                <a:latin typeface="Arial" panose="020B0604020202020204" pitchFamily="34" charset="0"/>
                <a:cs typeface="Arial" panose="020B0604020202020204" pitchFamily="34" charset="0"/>
              </a:rPr>
              <a:t> rate, click-through rate; </a:t>
            </a:r>
          </a:p>
          <a:p>
            <a:pPr fontAlgn="base">
              <a:spcBef>
                <a:spcPts val="0"/>
              </a:spcBef>
            </a:pPr>
            <a:r>
              <a:rPr lang="en" sz="2200" dirty="0">
                <a:solidFill>
                  <a:schemeClr val="bg2">
                    <a:lumMod val="10000"/>
                  </a:schemeClr>
                </a:solidFill>
                <a:latin typeface="Arial" panose="020B0604020202020204" pitchFamily="34" charset="0"/>
                <a:cs typeface="Arial" panose="020B0604020202020204" pitchFamily="34" charset="0"/>
              </a:rPr>
              <a:t>3. Profit margins (percentage of each dollar of revenue that the business keeps as profit after covering all costs);</a:t>
            </a:r>
          </a:p>
          <a:p>
            <a:pPr algn="l">
              <a:spcBef>
                <a:spcPts val="0"/>
              </a:spcBef>
            </a:pPr>
            <a:r>
              <a:rPr lang="en" sz="2200" dirty="0">
                <a:solidFill>
                  <a:schemeClr val="bg2">
                    <a:lumMod val="10000"/>
                  </a:schemeClr>
                </a:solidFill>
                <a:latin typeface="Arial" panose="020B0604020202020204" pitchFamily="34" charset="0"/>
                <a:cs typeface="Arial" panose="020B0604020202020204" pitchFamily="34" charset="0"/>
              </a:rPr>
              <a:t>4.Customer lifetime value (prediction of the total revenue a customer will generate throughout their relationship with the business);</a:t>
            </a:r>
          </a:p>
          <a:p>
            <a:pPr algn="l">
              <a:spcBef>
                <a:spcPts val="0"/>
              </a:spcBef>
            </a:pPr>
            <a:r>
              <a:rPr lang="en" sz="2200" dirty="0">
                <a:solidFill>
                  <a:schemeClr val="bg2">
                    <a:lumMod val="10000"/>
                  </a:schemeClr>
                </a:solidFill>
                <a:latin typeface="Arial" panose="020B0604020202020204" pitchFamily="34" charset="0"/>
                <a:cs typeface="Arial" panose="020B0604020202020204" pitchFamily="34" charset="0"/>
              </a:rPr>
              <a:t>5.  User retention rate (percentage of users who keep engaging with the product, service, or content over a given period);</a:t>
            </a:r>
          </a:p>
          <a:p>
            <a:pPr algn="l">
              <a:spcBef>
                <a:spcPts val="0"/>
              </a:spcBef>
            </a:pPr>
            <a:r>
              <a:rPr lang="en" sz="2200" dirty="0">
                <a:solidFill>
                  <a:schemeClr val="bg2">
                    <a:lumMod val="10000"/>
                  </a:schemeClr>
                </a:solidFill>
                <a:latin typeface="Arial" panose="020B0604020202020204" pitchFamily="34" charset="0"/>
                <a:cs typeface="Arial" panose="020B0604020202020204" pitchFamily="34" charset="0"/>
              </a:rPr>
              <a:t>6. Customer satisfaction score;</a:t>
            </a:r>
          </a:p>
          <a:p>
            <a:pPr>
              <a:spcBef>
                <a:spcPts val="0"/>
              </a:spcBef>
            </a:pPr>
            <a:r>
              <a:rPr lang="en" sz="2200" dirty="0">
                <a:solidFill>
                  <a:schemeClr val="bg2">
                    <a:lumMod val="10000"/>
                  </a:schemeClr>
                </a:solidFill>
                <a:latin typeface="Arial" panose="020B0604020202020204" pitchFamily="34" charset="0"/>
                <a:cs typeface="Arial" panose="020B0604020202020204" pitchFamily="34" charset="0"/>
              </a:rPr>
              <a:t>7. Cart abandonment rate (percentage of shoppers who add items to their online shopping cart but leave without completing the purchase);</a:t>
            </a:r>
          </a:p>
          <a:p>
            <a:pPr>
              <a:spcBef>
                <a:spcPts val="0"/>
              </a:spcBef>
            </a:pPr>
            <a:r>
              <a:rPr lang="en" sz="2200" dirty="0">
                <a:solidFill>
                  <a:schemeClr val="bg2">
                    <a:lumMod val="10000"/>
                  </a:schemeClr>
                </a:solidFill>
                <a:latin typeface="Arial" panose="020B0604020202020204" pitchFamily="34" charset="0"/>
                <a:cs typeface="Arial" panose="020B0604020202020204" pitchFamily="34" charset="0"/>
              </a:rPr>
              <a:t>8. Click-through rate (how often people click on the links or ads after seeing them; </a:t>
            </a:r>
          </a:p>
          <a:p>
            <a:pPr>
              <a:spcBef>
                <a:spcPts val="0"/>
              </a:spcBef>
            </a:pPr>
            <a:r>
              <a:rPr lang="en" sz="2200" dirty="0">
                <a:solidFill>
                  <a:schemeClr val="bg2">
                    <a:lumMod val="10000"/>
                  </a:schemeClr>
                </a:solidFill>
                <a:latin typeface="Arial" panose="020B0604020202020204" pitchFamily="34" charset="0"/>
                <a:cs typeface="Arial" panose="020B0604020202020204" pitchFamily="34" charset="0"/>
              </a:rPr>
              <a:t>9. Average session duration;</a:t>
            </a:r>
          </a:p>
          <a:p>
            <a:pPr>
              <a:spcBef>
                <a:spcPts val="0"/>
              </a:spcBef>
            </a:pPr>
            <a:r>
              <a:rPr lang="en" sz="2200" dirty="0">
                <a:solidFill>
                  <a:schemeClr val="bg2">
                    <a:lumMod val="10000"/>
                  </a:schemeClr>
                </a:solidFill>
                <a:latin typeface="Arial" panose="020B0604020202020204" pitchFamily="34" charset="0"/>
                <a:cs typeface="Arial" panose="020B0604020202020204" pitchFamily="34" charset="0"/>
              </a:rPr>
              <a:t>10. Scroll depth.</a:t>
            </a:r>
          </a:p>
          <a:p>
            <a:pPr>
              <a:spcBef>
                <a:spcPts val="0"/>
              </a:spcBef>
            </a:pPr>
            <a:endParaRPr lang="en" sz="2200" dirty="0">
              <a:solidFill>
                <a:schemeClr val="bg2">
                  <a:lumMod val="10000"/>
                </a:schemeClr>
              </a:solidFill>
              <a:latin typeface="Arial" panose="020B0604020202020204" pitchFamily="34" charset="0"/>
              <a:cs typeface="Arial" panose="020B0604020202020204" pitchFamily="34" charset="0"/>
            </a:endParaRPr>
          </a:p>
          <a:p>
            <a:pPr>
              <a:spcBef>
                <a:spcPts val="0"/>
              </a:spcBef>
            </a:pPr>
            <a:endParaRPr lang="ru-RU" sz="22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en" sz="22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2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2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2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tabLst>
                <a:tab pos="179388" algn="l"/>
              </a:tabLst>
            </a:pPr>
            <a:endParaRPr lang="ru-RU" sz="22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56800360-7AFC-E8FF-48F1-22429FD7C5C1}"/>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6660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39C7-848A-471D-2804-46DE18278748}"/>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8A2663CD-062F-7385-E109-2D95B396F897}"/>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9638EAFD-BA71-31EA-EE75-581968A4F75B}"/>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7422E83A-CF85-AA15-E9EA-EEA9E8A3A05B}"/>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Using proportions test</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631A1FF0-6B0C-B83E-FB7C-0054FBE741B6}"/>
              </a:ext>
            </a:extLst>
          </p:cNvPr>
          <p:cNvSpPr>
            <a:spLocks noGrp="1"/>
          </p:cNvSpPr>
          <p:nvPr>
            <p:ph type="body" sz="quarter" idx="12"/>
          </p:nvPr>
        </p:nvSpPr>
        <p:spPr>
          <a:xfrm>
            <a:off x="585898" y="2076673"/>
            <a:ext cx="10746132" cy="3745092"/>
          </a:xfrm>
        </p:spPr>
        <p:txBody>
          <a:bodyPr numCol="1"/>
          <a:lstStyle/>
          <a:p>
            <a:pPr algn="just" fontAlgn="base">
              <a:spcBef>
                <a:spcPts val="0"/>
              </a:spcBef>
              <a:spcAft>
                <a:spcPts val="400"/>
              </a:spcAft>
            </a:pPr>
            <a:r>
              <a:rPr lang="en" sz="2400" dirty="0">
                <a:solidFill>
                  <a:schemeClr val="bg2">
                    <a:lumMod val="10000"/>
                  </a:schemeClr>
                </a:solidFill>
                <a:latin typeface="Arial" panose="020B0604020202020204" pitchFamily="34" charset="0"/>
                <a:cs typeface="Arial" panose="020B0604020202020204" pitchFamily="34" charset="0"/>
              </a:rPr>
              <a:t>	To define if the conversion rate for page A is significantly higher than page B, we do a difference of proportions test. </a:t>
            </a:r>
          </a:p>
          <a:p>
            <a:pPr algn="just" fontAlgn="base">
              <a:spcBef>
                <a:spcPts val="0"/>
              </a:spcBef>
              <a:spcAft>
                <a:spcPts val="400"/>
              </a:spcAft>
            </a:pPr>
            <a:endParaRPr lang="en" sz="2400" dirty="0">
              <a:solidFill>
                <a:schemeClr val="bg2">
                  <a:lumMod val="10000"/>
                </a:schemeClr>
              </a:solidFill>
              <a:latin typeface="Arial" panose="020B0604020202020204" pitchFamily="34" charset="0"/>
              <a:cs typeface="Arial" panose="020B0604020202020204" pitchFamily="34" charset="0"/>
              <a:hlinkClick r:id="rId2"/>
            </a:endParaRPr>
          </a:p>
          <a:p>
            <a:pPr fontAlgn="base">
              <a:spcBef>
                <a:spcPts val="0"/>
              </a:spcBef>
              <a:spcAft>
                <a:spcPts val="400"/>
              </a:spcAft>
            </a:pPr>
            <a:endParaRPr lang="ru-RU" sz="24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en"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9ECE11B6-D9FA-1815-4539-4847835C76B3}"/>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8" name="Рисунок 7" descr="Изображение выглядит как текст, снимок экрана, Шрифт, чек&#10;&#10;Автоматически созданное описание">
            <a:extLst>
              <a:ext uri="{FF2B5EF4-FFF2-40B4-BE49-F238E27FC236}">
                <a16:creationId xmlns:a16="http://schemas.microsoft.com/office/drawing/2014/main" id="{D516C87F-0FFB-8021-04DE-D51E2BC10900}"/>
              </a:ext>
            </a:extLst>
          </p:cNvPr>
          <p:cNvPicPr>
            <a:picLocks noChangeAspect="1"/>
          </p:cNvPicPr>
          <p:nvPr/>
        </p:nvPicPr>
        <p:blipFill>
          <a:blip r:embed="rId3"/>
          <a:stretch>
            <a:fillRect/>
          </a:stretch>
        </p:blipFill>
        <p:spPr>
          <a:xfrm>
            <a:off x="911979" y="3068463"/>
            <a:ext cx="7772400" cy="3139217"/>
          </a:xfrm>
          <a:prstGeom prst="rect">
            <a:avLst/>
          </a:prstGeom>
        </p:spPr>
      </p:pic>
      <p:pic>
        <p:nvPicPr>
          <p:cNvPr id="10" name="Рисунок 9" descr="Изображение выглядит как текст, Шрифт, чек, снимок экрана&#10;&#10;Автоматически созданное описание">
            <a:extLst>
              <a:ext uri="{FF2B5EF4-FFF2-40B4-BE49-F238E27FC236}">
                <a16:creationId xmlns:a16="http://schemas.microsoft.com/office/drawing/2014/main" id="{D6FADCA3-BB69-5D94-3789-F44B9BC772D7}"/>
              </a:ext>
            </a:extLst>
          </p:cNvPr>
          <p:cNvPicPr>
            <a:picLocks noChangeAspect="1"/>
          </p:cNvPicPr>
          <p:nvPr/>
        </p:nvPicPr>
        <p:blipFill>
          <a:blip r:embed="rId4"/>
          <a:stretch>
            <a:fillRect/>
          </a:stretch>
        </p:blipFill>
        <p:spPr>
          <a:xfrm>
            <a:off x="7481425" y="3718631"/>
            <a:ext cx="3798163" cy="1838880"/>
          </a:xfrm>
          <a:prstGeom prst="rect">
            <a:avLst/>
          </a:prstGeom>
        </p:spPr>
      </p:pic>
    </p:spTree>
    <p:extLst>
      <p:ext uri="{BB962C8B-B14F-4D97-AF65-F5344CB8AC3E}">
        <p14:creationId xmlns:p14="http://schemas.microsoft.com/office/powerpoint/2010/main" val="3532835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DAE2-6957-2B61-C964-FC2A776D7D31}"/>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51FFA5DD-C6CD-4859-C552-17AE021B9883}"/>
              </a:ext>
            </a:extLst>
          </p:cNvPr>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EE122507-4FC7-8131-116C-FEB9EF316A79}"/>
              </a:ext>
            </a:extLst>
          </p:cNvPr>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a:extLst>
              <a:ext uri="{FF2B5EF4-FFF2-40B4-BE49-F238E27FC236}">
                <a16:creationId xmlns:a16="http://schemas.microsoft.com/office/drawing/2014/main" id="{A07BDCC5-B62C-EB2A-2F1C-C3C17E52F667}"/>
              </a:ext>
            </a:extLst>
          </p:cNvPr>
          <p:cNvSpPr>
            <a:spLocks noGrp="1"/>
          </p:cNvSpPr>
          <p:nvPr>
            <p:ph type="title"/>
          </p:nvPr>
        </p:nvSpPr>
        <p:spPr>
          <a:xfrm>
            <a:off x="585897" y="1268173"/>
            <a:ext cx="11057955" cy="777025"/>
          </a:xfrm>
        </p:spPr>
        <p:txBody>
          <a:bodyPr>
            <a:noAutofit/>
          </a:bodyPr>
          <a:lstStyle/>
          <a:p>
            <a:r>
              <a:rPr lang="en-US" sz="3600" b="1" dirty="0">
                <a:latin typeface="Arial" panose="020B0604020202020204" pitchFamily="34" charset="0"/>
                <a:cs typeface="Arial" panose="020B0604020202020204" pitchFamily="34" charset="0"/>
              </a:rPr>
              <a:t>A/B testing examples from </a:t>
            </a:r>
            <a:r>
              <a:rPr lang="en-US" sz="3600" b="1" dirty="0" err="1">
                <a:latin typeface="Arial" panose="020B0604020202020204" pitchFamily="34" charset="0"/>
                <a:cs typeface="Arial" panose="020B0604020202020204" pitchFamily="34" charset="0"/>
              </a:rPr>
              <a:t>kaggle.com</a:t>
            </a:r>
            <a:endParaRPr lang="ru-RU" sz="3600" b="1" dirty="0">
              <a:latin typeface="Arial" panose="020B0604020202020204" pitchFamily="34" charset="0"/>
              <a:cs typeface="Arial" panose="020B0604020202020204" pitchFamily="34" charset="0"/>
            </a:endParaRPr>
          </a:p>
        </p:txBody>
      </p:sp>
      <p:sp>
        <p:nvSpPr>
          <p:cNvPr id="5" name="Текст 4">
            <a:extLst>
              <a:ext uri="{FF2B5EF4-FFF2-40B4-BE49-F238E27FC236}">
                <a16:creationId xmlns:a16="http://schemas.microsoft.com/office/drawing/2014/main" id="{2556A4B9-322F-D398-77A0-3C15D9974EDA}"/>
              </a:ext>
            </a:extLst>
          </p:cNvPr>
          <p:cNvSpPr>
            <a:spLocks noGrp="1"/>
          </p:cNvSpPr>
          <p:nvPr>
            <p:ph type="body" sz="quarter" idx="12"/>
          </p:nvPr>
        </p:nvSpPr>
        <p:spPr>
          <a:xfrm>
            <a:off x="585898" y="2102073"/>
            <a:ext cx="10746132" cy="3745092"/>
          </a:xfrm>
        </p:spPr>
        <p:txBody>
          <a:bodyPr numCol="1"/>
          <a:lstStyle/>
          <a:p>
            <a:pPr marL="342900" indent="-342900" algn="l" fontAlgn="base">
              <a:spcBef>
                <a:spcPts val="0"/>
              </a:spcBef>
              <a:spcAft>
                <a:spcPts val="400"/>
              </a:spcAft>
              <a:buFont typeface="Arial" panose="020B0604020202020204" pitchFamily="34" charset="0"/>
              <a:buChar char="•"/>
            </a:pPr>
            <a:r>
              <a:rPr lang="en-US" sz="2400" dirty="0">
                <a:solidFill>
                  <a:schemeClr val="bg2">
                    <a:lumMod val="10000"/>
                  </a:schemeClr>
                </a:solidFill>
                <a:latin typeface="Arial" panose="020B0604020202020204" pitchFamily="34" charset="0"/>
                <a:cs typeface="Arial" panose="020B0604020202020204" pitchFamily="34" charset="0"/>
                <a:hlinkClick r:id="rId2"/>
              </a:rPr>
              <a:t>https://www.kaggle.com/code/ekrembayar/a-b-testing-step-by-step-hypothesis-testing</a:t>
            </a:r>
            <a:endParaRPr lang="en-US" sz="2400" dirty="0">
              <a:solidFill>
                <a:schemeClr val="bg2">
                  <a:lumMod val="10000"/>
                </a:schemeClr>
              </a:solidFill>
              <a:latin typeface="Arial" panose="020B0604020202020204" pitchFamily="34" charset="0"/>
              <a:cs typeface="Arial" panose="020B0604020202020204" pitchFamily="34" charset="0"/>
            </a:endParaRPr>
          </a:p>
          <a:p>
            <a:pPr marL="342900" indent="-342900" algn="l" fontAlgn="base">
              <a:spcBef>
                <a:spcPts val="0"/>
              </a:spcBef>
              <a:spcAft>
                <a:spcPts val="400"/>
              </a:spcAft>
              <a:buFont typeface="Arial" panose="020B0604020202020204" pitchFamily="34" charset="0"/>
              <a:buChar char="•"/>
            </a:pPr>
            <a:endParaRPr lang="en-US" sz="2400" dirty="0">
              <a:solidFill>
                <a:schemeClr val="bg2">
                  <a:lumMod val="10000"/>
                </a:schemeClr>
              </a:solidFill>
              <a:latin typeface="Arial" panose="020B0604020202020204" pitchFamily="34" charset="0"/>
              <a:cs typeface="Arial" panose="020B0604020202020204" pitchFamily="34" charset="0"/>
            </a:endParaRPr>
          </a:p>
          <a:p>
            <a:pPr marL="342900" indent="-342900" algn="l" fontAlgn="base">
              <a:spcBef>
                <a:spcPts val="0"/>
              </a:spcBef>
              <a:spcAft>
                <a:spcPts val="400"/>
              </a:spcAft>
              <a:buFont typeface="Arial" panose="020B0604020202020204" pitchFamily="34" charset="0"/>
              <a:buChar char="•"/>
            </a:pPr>
            <a:r>
              <a:rPr lang="en-US" sz="2400" dirty="0">
                <a:solidFill>
                  <a:schemeClr val="bg2">
                    <a:lumMod val="10000"/>
                  </a:schemeClr>
                </a:solidFill>
                <a:latin typeface="Arial" panose="020B0604020202020204" pitchFamily="34" charset="0"/>
                <a:cs typeface="Arial" panose="020B0604020202020204" pitchFamily="34" charset="0"/>
                <a:hlinkClick r:id="rId3"/>
              </a:rPr>
              <a:t>https://www.kaggle.com/code/bahaulug/a-b-testing</a:t>
            </a:r>
            <a:endParaRPr lang="en-US" sz="2400" dirty="0">
              <a:solidFill>
                <a:schemeClr val="bg2">
                  <a:lumMod val="10000"/>
                </a:schemeClr>
              </a:solidFill>
              <a:latin typeface="Arial" panose="020B0604020202020204" pitchFamily="34" charset="0"/>
              <a:cs typeface="Arial" panose="020B0604020202020204" pitchFamily="34" charset="0"/>
            </a:endParaRPr>
          </a:p>
          <a:p>
            <a:pPr marL="342900" indent="-342900" algn="l" fontAlgn="base">
              <a:spcBef>
                <a:spcPts val="0"/>
              </a:spcBef>
              <a:spcAft>
                <a:spcPts val="400"/>
              </a:spcAft>
              <a:buFont typeface="Arial" panose="020B0604020202020204" pitchFamily="34" charset="0"/>
              <a:buChar char="•"/>
            </a:pPr>
            <a:endParaRPr lang="en-US" sz="2400" dirty="0">
              <a:solidFill>
                <a:schemeClr val="bg2">
                  <a:lumMod val="10000"/>
                </a:schemeClr>
              </a:solidFill>
              <a:latin typeface="Arial" panose="020B0604020202020204" pitchFamily="34" charset="0"/>
              <a:cs typeface="Arial" panose="020B0604020202020204" pitchFamily="34" charset="0"/>
              <a:hlinkClick r:id="rId4"/>
            </a:endParaRPr>
          </a:p>
          <a:p>
            <a:pPr marL="342900" indent="-342900" algn="l" fontAlgn="base">
              <a:spcBef>
                <a:spcPts val="0"/>
              </a:spcBef>
              <a:spcAft>
                <a:spcPts val="400"/>
              </a:spcAft>
              <a:buFont typeface="Arial" panose="020B0604020202020204" pitchFamily="34" charset="0"/>
              <a:buChar char="•"/>
            </a:pPr>
            <a:r>
              <a:rPr lang="en-US" sz="2400" dirty="0">
                <a:solidFill>
                  <a:schemeClr val="bg2">
                    <a:lumMod val="10000"/>
                  </a:schemeClr>
                </a:solidFill>
                <a:latin typeface="Arial" panose="020B0604020202020204" pitchFamily="34" charset="0"/>
                <a:cs typeface="Arial" panose="020B0604020202020204" pitchFamily="34" charset="0"/>
                <a:hlinkClick r:id="rId4"/>
              </a:rPr>
              <a:t>https://www.kaggle.com/code/babyoda/a-b-testing-in-practice</a:t>
            </a:r>
            <a:endParaRPr lang="en-US" sz="2400" dirty="0">
              <a:solidFill>
                <a:schemeClr val="bg2">
                  <a:lumMod val="10000"/>
                </a:schemeClr>
              </a:solidFill>
              <a:latin typeface="Arial" panose="020B0604020202020204" pitchFamily="34" charset="0"/>
              <a:cs typeface="Arial" panose="020B0604020202020204" pitchFamily="34" charset="0"/>
            </a:endParaRPr>
          </a:p>
          <a:p>
            <a:pPr marL="342900" indent="-342900" algn="l" fontAlgn="base">
              <a:spcBef>
                <a:spcPts val="0"/>
              </a:spcBef>
              <a:spcAft>
                <a:spcPts val="400"/>
              </a:spcAft>
              <a:buFont typeface="Arial" panose="020B0604020202020204" pitchFamily="34" charset="0"/>
              <a:buChar char="•"/>
            </a:pPr>
            <a:endParaRPr lang="en-US" sz="2400" dirty="0">
              <a:solidFill>
                <a:schemeClr val="bg2">
                  <a:lumMod val="10000"/>
                </a:schemeClr>
              </a:solidFill>
              <a:latin typeface="Arial" panose="020B0604020202020204" pitchFamily="34" charset="0"/>
              <a:cs typeface="Arial" panose="020B0604020202020204" pitchFamily="34" charset="0"/>
            </a:endParaRPr>
          </a:p>
          <a:p>
            <a:pPr marL="342900" indent="-342900" algn="l" fontAlgn="base">
              <a:spcBef>
                <a:spcPts val="0"/>
              </a:spcBef>
              <a:spcAft>
                <a:spcPts val="400"/>
              </a:spcAft>
              <a:buFont typeface="Arial" panose="020B0604020202020204" pitchFamily="34" charset="0"/>
              <a:buChar char="•"/>
            </a:pPr>
            <a:endParaRPr lang="en-US" sz="2400" dirty="0">
              <a:solidFill>
                <a:schemeClr val="bg2">
                  <a:lumMod val="10000"/>
                </a:schemeClr>
              </a:solidFill>
              <a:latin typeface="Arial" panose="020B0604020202020204" pitchFamily="34" charset="0"/>
              <a:cs typeface="Arial" panose="020B0604020202020204" pitchFamily="34" charset="0"/>
            </a:endParaRPr>
          </a:p>
          <a:p>
            <a:pPr algn="l" fontAlgn="base">
              <a:spcBef>
                <a:spcPts val="0"/>
              </a:spcBef>
              <a:spcAft>
                <a:spcPts val="4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en"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pPr>
            <a:endParaRPr lang="ru-RU" sz="2600" dirty="0">
              <a:solidFill>
                <a:schemeClr val="bg2">
                  <a:lumMod val="10000"/>
                </a:schemeClr>
              </a:solidFill>
              <a:latin typeface="Arial" panose="020B0604020202020204" pitchFamily="34" charset="0"/>
              <a:cs typeface="Arial" panose="020B0604020202020204" pitchFamily="34" charset="0"/>
            </a:endParaRPr>
          </a:p>
          <a:p>
            <a:pPr algn="just">
              <a:spcBef>
                <a:spcPts val="600"/>
              </a:spcBef>
              <a:spcAft>
                <a:spcPts val="600"/>
              </a:spcAft>
              <a:tabLst>
                <a:tab pos="179388" algn="l"/>
              </a:tabLst>
            </a:pPr>
            <a:endParaRPr lang="ru-RU" sz="2600" dirty="0">
              <a:solidFill>
                <a:schemeClr val="bg2">
                  <a:lumMod val="10000"/>
                </a:schemeClr>
              </a:solidFill>
              <a:latin typeface="Arial" panose="020B0604020202020204" pitchFamily="34" charset="0"/>
              <a:cs typeface="Arial" panose="020B0604020202020204" pitchFamily="34" charset="0"/>
            </a:endParaRPr>
          </a:p>
        </p:txBody>
      </p:sp>
      <p:sp>
        <p:nvSpPr>
          <p:cNvPr id="6" name="Текст 5">
            <a:extLst>
              <a:ext uri="{FF2B5EF4-FFF2-40B4-BE49-F238E27FC236}">
                <a16:creationId xmlns:a16="http://schemas.microsoft.com/office/drawing/2014/main" id="{340BE731-4137-620F-E187-4287F3E134C3}"/>
              </a:ext>
            </a:extLst>
          </p:cNvPr>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2494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a:xfrm>
            <a:off x="2074947" y="3188442"/>
            <a:ext cx="8187279" cy="1978323"/>
          </a:xfrm>
        </p:spPr>
        <p:txBody>
          <a:bodyPr>
            <a:normAutofit/>
          </a:bodyPr>
          <a:lstStyle/>
          <a:p>
            <a:r>
              <a:rPr lang="en-US" sz="4500" b="1" dirty="0">
                <a:solidFill>
                  <a:srgbClr val="234A9B"/>
                </a:solidFill>
                <a:latin typeface="Arial" panose="020B0604020202020204" pitchFamily="34" charset="0"/>
                <a:cs typeface="Arial" panose="020B0604020202020204" pitchFamily="34" charset="0"/>
              </a:rPr>
              <a:t>Thank you for your attention!</a:t>
            </a:r>
            <a:endParaRPr lang="ru-RU" sz="4500" b="1" dirty="0">
              <a:solidFill>
                <a:srgbClr val="234A9B"/>
              </a:solidFill>
              <a:latin typeface="Arial" panose="020B0604020202020204" pitchFamily="34" charset="0"/>
              <a:cs typeface="Arial" panose="020B0604020202020204" pitchFamily="34" charset="0"/>
            </a:endParaRP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a:xfrm>
            <a:off x="2074947" y="1187841"/>
            <a:ext cx="3935236" cy="435163"/>
          </a:xfrm>
        </p:spPr>
        <p:txBody>
          <a:bodyPr/>
          <a:lstStyle/>
          <a:p>
            <a:pPr algn="ctr"/>
            <a:r>
              <a:rPr lang="en-US" sz="1900" dirty="0">
                <a:latin typeface="Arial" panose="020B0604020202020204" pitchFamily="34" charset="0"/>
                <a:cs typeface="Arial" panose="020B0604020202020204" pitchFamily="34" charset="0"/>
              </a:rPr>
              <a:t>Faculty of Computer Science</a:t>
            </a:r>
            <a:endParaRPr lang="ru-RU" sz="1900" dirty="0">
              <a:latin typeface="Arial" panose="020B0604020202020204" pitchFamily="34" charset="0"/>
              <a:cs typeface="Arial" panose="020B0604020202020204" pitchFamily="34" charset="0"/>
            </a:endParaRPr>
          </a:p>
        </p:txBody>
      </p:sp>
      <p:sp>
        <p:nvSpPr>
          <p:cNvPr id="8" name="Текст 2">
            <a:extLst>
              <a:ext uri="{FF2B5EF4-FFF2-40B4-BE49-F238E27FC236}">
                <a16:creationId xmlns:a16="http://schemas.microsoft.com/office/drawing/2014/main" id="{2B85EA7E-BEC4-B745-B2A8-D4E4AFC614FC}"/>
              </a:ext>
            </a:extLst>
          </p:cNvPr>
          <p:cNvSpPr txBox="1">
            <a:spLocks/>
          </p:cNvSpPr>
          <p:nvPr/>
        </p:nvSpPr>
        <p:spPr>
          <a:xfrm>
            <a:off x="6204857" y="1193280"/>
            <a:ext cx="2301420" cy="435163"/>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600" b="0" i="0" kern="1200">
                <a:solidFill>
                  <a:schemeClr val="tx1"/>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900" dirty="0">
                <a:latin typeface="Arial" panose="020B0604020202020204" pitchFamily="34" charset="0"/>
                <a:cs typeface="Arial" panose="020B0604020202020204" pitchFamily="34" charset="0"/>
              </a:rPr>
              <a:t>Data Analysis</a:t>
            </a:r>
            <a:endParaRPr lang="ru-RU" sz="1900" dirty="0">
              <a:latin typeface="Arial" panose="020B0604020202020204" pitchFamily="34" charset="0"/>
              <a:cs typeface="Arial" panose="020B0604020202020204" pitchFamily="34" charset="0"/>
            </a:endParaRPr>
          </a:p>
        </p:txBody>
      </p:sp>
      <p:sp>
        <p:nvSpPr>
          <p:cNvPr id="10" name="Текст 2">
            <a:extLst>
              <a:ext uri="{FF2B5EF4-FFF2-40B4-BE49-F238E27FC236}">
                <a16:creationId xmlns:a16="http://schemas.microsoft.com/office/drawing/2014/main" id="{2B85EA7E-BEC4-B745-B2A8-D4E4AFC614FC}"/>
              </a:ext>
            </a:extLst>
          </p:cNvPr>
          <p:cNvSpPr txBox="1">
            <a:spLocks/>
          </p:cNvSpPr>
          <p:nvPr/>
        </p:nvSpPr>
        <p:spPr>
          <a:xfrm>
            <a:off x="9107120" y="1198719"/>
            <a:ext cx="1773150" cy="435163"/>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600" b="0" i="0" kern="1200">
                <a:solidFill>
                  <a:schemeClr val="tx1"/>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latin typeface="Arial" panose="020B0604020202020204" pitchFamily="34" charset="0"/>
                <a:cs typeface="Arial" panose="020B0604020202020204" pitchFamily="34" charset="0"/>
              </a:rPr>
              <a:t>Moscow</a:t>
            </a:r>
            <a:r>
              <a:rPr lang="ru-RU" sz="1900" dirty="0">
                <a:latin typeface="Arial" panose="020B0604020202020204" pitchFamily="34" charset="0"/>
                <a:cs typeface="Arial" panose="020B0604020202020204" pitchFamily="34" charset="0"/>
              </a:rPr>
              <a:t> 202</a:t>
            </a:r>
            <a:r>
              <a:rPr lang="en-US" sz="1900" dirty="0">
                <a:latin typeface="Arial" panose="020B0604020202020204" pitchFamily="34" charset="0"/>
                <a:cs typeface="Arial" panose="020B0604020202020204" pitchFamily="34" charset="0"/>
              </a:rPr>
              <a:t>5</a:t>
            </a:r>
            <a:endParaRPr lang="ru-RU"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78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rPr>
              <a:t>t-test</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40271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9" name="Рисунок 8"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54" y="1087461"/>
            <a:ext cx="6048672" cy="4355043"/>
          </a:xfrm>
          <a:prstGeom prst="rect">
            <a:avLst/>
          </a:prstGeom>
        </p:spPr>
      </p:pic>
      <p:sp>
        <p:nvSpPr>
          <p:cNvPr id="10" name="Прямоугольник 9"/>
          <p:cNvSpPr/>
          <p:nvPr/>
        </p:nvSpPr>
        <p:spPr>
          <a:xfrm>
            <a:off x="881743" y="5442504"/>
            <a:ext cx="10378444" cy="969496"/>
          </a:xfrm>
          <a:prstGeom prst="rect">
            <a:avLst/>
          </a:prstGeom>
        </p:spPr>
        <p:txBody>
          <a:bodyPr wrap="square">
            <a:spAutoFit/>
          </a:bodyPr>
          <a:lstStyle/>
          <a:p>
            <a:pPr algn="just"/>
            <a:r>
              <a:rPr lang="en-US" sz="1900" dirty="0">
                <a:solidFill>
                  <a:schemeClr val="bg2">
                    <a:lumMod val="10000"/>
                  </a:schemeClr>
                </a:solidFill>
                <a:latin typeface="Arial" panose="020B0604020202020204" pitchFamily="34" charset="0"/>
                <a:cs typeface="Arial" panose="020B0604020202020204" pitchFamily="34" charset="0"/>
              </a:rPr>
              <a:t>t = 2/</a:t>
            </a:r>
            <a:r>
              <a:rPr lang="ru-RU" sz="1900" dirty="0">
                <a:solidFill>
                  <a:schemeClr val="bg2">
                    <a:lumMod val="10000"/>
                  </a:schemeClr>
                </a:solidFill>
                <a:latin typeface="Arial" panose="020B0604020202020204" pitchFamily="34" charset="0"/>
                <a:cs typeface="Arial" panose="020B0604020202020204" pitchFamily="34" charset="0"/>
              </a:rPr>
              <a:t>6 →</a:t>
            </a:r>
            <a:r>
              <a:rPr lang="en-US" sz="1900" dirty="0">
                <a:solidFill>
                  <a:schemeClr val="bg2">
                    <a:lumMod val="10000"/>
                  </a:schemeClr>
                </a:solidFill>
                <a:latin typeface="Arial" panose="020B0604020202020204" pitchFamily="34" charset="0"/>
                <a:cs typeface="Arial" panose="020B0604020202020204" pitchFamily="34" charset="0"/>
              </a:rPr>
              <a:t> the value is not big enough to be reliable </a:t>
            </a:r>
            <a:r>
              <a:rPr lang="ru-RU" sz="1900" dirty="0">
                <a:solidFill>
                  <a:schemeClr val="bg2">
                    <a:lumMod val="10000"/>
                  </a:schemeClr>
                </a:solidFill>
                <a:latin typeface="Arial" panose="020B0604020202020204" pitchFamily="34" charset="0"/>
                <a:cs typeface="Arial" panose="020B0604020202020204" pitchFamily="34" charset="0"/>
              </a:rPr>
              <a:t>→</a:t>
            </a:r>
            <a:r>
              <a:rPr lang="en-US" sz="1900" dirty="0">
                <a:solidFill>
                  <a:schemeClr val="bg2">
                    <a:lumMod val="10000"/>
                  </a:schemeClr>
                </a:solidFill>
                <a:latin typeface="Arial" panose="020B0604020202020204" pitchFamily="34" charset="0"/>
                <a:cs typeface="Arial" panose="020B0604020202020204" pitchFamily="34" charset="0"/>
              </a:rPr>
              <a:t> we can’t say that there is a statistically significant difference between the means.</a:t>
            </a:r>
            <a:r>
              <a:rPr lang="ru-RU" sz="1900" dirty="0">
                <a:solidFill>
                  <a:schemeClr val="bg2">
                    <a:lumMod val="10000"/>
                  </a:schemeClr>
                </a:solidFill>
                <a:latin typeface="Arial" panose="020B0604020202020204" pitchFamily="34" charset="0"/>
                <a:cs typeface="Arial" panose="020B0604020202020204" pitchFamily="34" charset="0"/>
              </a:rPr>
              <a:t> </a:t>
            </a:r>
            <a:endParaRPr lang="en-US" sz="1900" dirty="0">
              <a:solidFill>
                <a:schemeClr val="bg2">
                  <a:lumMod val="10000"/>
                </a:schemeClr>
              </a:solidFill>
              <a:latin typeface="Arial" panose="020B0604020202020204" pitchFamily="34" charset="0"/>
              <a:cs typeface="Arial" panose="020B0604020202020204" pitchFamily="34" charset="0"/>
            </a:endParaRPr>
          </a:p>
          <a:p>
            <a:pPr algn="just"/>
            <a:endParaRPr lang="ru-RU" sz="1900"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8171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137539"/>
            <a:ext cx="11057955" cy="777025"/>
          </a:xfrm>
        </p:spPr>
        <p:txBody>
          <a:bodyPr>
            <a:normAutofit/>
          </a:bodyPr>
          <a:lstStyle/>
          <a:p>
            <a:r>
              <a:rPr lang="en-US" sz="3600" b="1" dirty="0">
                <a:latin typeface="Arial" panose="020B0604020202020204" pitchFamily="34" charset="0"/>
                <a:cs typeface="Arial" panose="020B0604020202020204" pitchFamily="34" charset="0"/>
              </a:rPr>
              <a:t>t-test</a:t>
            </a: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1808148"/>
            <a:ext cx="11057971" cy="3745092"/>
          </a:xfrm>
        </p:spPr>
        <p:txBody>
          <a:bodyPr numCol="1"/>
          <a:lstStyle/>
          <a:p>
            <a:pPr algn="just"/>
            <a:r>
              <a:rPr lang="en-US" sz="2500" dirty="0">
                <a:solidFill>
                  <a:schemeClr val="bg2">
                    <a:lumMod val="10000"/>
                  </a:schemeClr>
                </a:solidFill>
                <a:latin typeface="Arial" panose="020B0604020202020204" pitchFamily="34" charset="0"/>
                <a:cs typeface="Arial" panose="020B0604020202020204" pitchFamily="34" charset="0"/>
              </a:rPr>
              <a:t>	Each t-value has a corresponding p-value, which tells us the likelihood that there is a real difference. P-value is the probability that the pattern produced by our data could be produced by random data. It tells us whether the difference between our groups is real or if it’s just a fluke. The p-value for each t-value depends on the sample size. Bigger samples make it easier to detect differences.</a:t>
            </a:r>
          </a:p>
        </p:txBody>
      </p:sp>
      <p:sp>
        <p:nvSpPr>
          <p:cNvPr id="6" name="Текст 5"/>
          <p:cNvSpPr>
            <a:spLocks noGrp="1"/>
          </p:cNvSpPr>
          <p:nvPr>
            <p:ph type="body" sz="quarter" idx="15"/>
          </p:nvPr>
        </p:nvSpPr>
        <p:spPr>
          <a:xfrm>
            <a:off x="6259892" y="548720"/>
            <a:ext cx="39509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7" name="Рисунок 6" descr="Вырезка экрана"/>
          <p:cNvPicPr>
            <a:picLocks noChangeAspect="1"/>
          </p:cNvPicPr>
          <p:nvPr/>
        </p:nvPicPr>
        <p:blipFill rotWithShape="1">
          <a:blip r:embed="rId2">
            <a:extLst>
              <a:ext uri="{28A0092B-C50C-407E-A947-70E740481C1C}">
                <a14:useLocalDpi xmlns:a14="http://schemas.microsoft.com/office/drawing/2010/main" val="0"/>
              </a:ext>
            </a:extLst>
          </a:blip>
          <a:srcRect t="4409" b="3047"/>
          <a:stretch/>
        </p:blipFill>
        <p:spPr>
          <a:xfrm>
            <a:off x="3746701" y="4261758"/>
            <a:ext cx="4843142" cy="2449287"/>
          </a:xfrm>
          <a:prstGeom prst="rect">
            <a:avLst/>
          </a:prstGeom>
        </p:spPr>
      </p:pic>
    </p:spTree>
    <p:extLst>
      <p:ext uri="{BB962C8B-B14F-4D97-AF65-F5344CB8AC3E}">
        <p14:creationId xmlns:p14="http://schemas.microsoft.com/office/powerpoint/2010/main" val="4163014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493393"/>
            <a:ext cx="11057955" cy="777025"/>
          </a:xfrm>
        </p:spPr>
        <p:txBody>
          <a:bodyPr>
            <a:normAutofit/>
          </a:bodyPr>
          <a:lstStyle/>
          <a:p>
            <a:r>
              <a:rPr lang="en-US" sz="3600" b="1" dirty="0">
                <a:latin typeface="Arial" panose="020B0604020202020204" pitchFamily="34" charset="0"/>
                <a:cs typeface="Arial" panose="020B0604020202020204" pitchFamily="34" charset="0"/>
              </a:rPr>
              <a:t>t-test</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8874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9" name="Рисунок 8"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119" y="1493393"/>
            <a:ext cx="6713546" cy="4791944"/>
          </a:xfrm>
          <a:prstGeom prst="rect">
            <a:avLst/>
          </a:prstGeom>
        </p:spPr>
      </p:pic>
    </p:spTree>
    <p:extLst>
      <p:ext uri="{BB962C8B-B14F-4D97-AF65-F5344CB8AC3E}">
        <p14:creationId xmlns:p14="http://schemas.microsoft.com/office/powerpoint/2010/main" val="271984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2" y="548720"/>
            <a:ext cx="2636837"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300828"/>
            <a:ext cx="11057955" cy="777025"/>
          </a:xfrm>
        </p:spPr>
        <p:txBody>
          <a:bodyPr>
            <a:normAutofit/>
          </a:bodyPr>
          <a:lstStyle/>
          <a:p>
            <a:r>
              <a:rPr lang="en-US" sz="3600" b="1" dirty="0">
                <a:latin typeface="Arial" panose="020B0604020202020204" pitchFamily="34" charset="0"/>
                <a:cs typeface="Arial" panose="020B0604020202020204" pitchFamily="34" charset="0"/>
              </a:rPr>
              <a:t>Types of t-test</a:t>
            </a:r>
            <a:endParaRPr lang="ru-RU" sz="3600" b="1" dirty="0">
              <a:latin typeface="Arial" panose="020B0604020202020204" pitchFamily="34" charset="0"/>
              <a:cs typeface="Arial" panose="020B0604020202020204" pitchFamily="34" charset="0"/>
            </a:endParaRPr>
          </a:p>
        </p:txBody>
      </p:sp>
      <p:sp>
        <p:nvSpPr>
          <p:cNvPr id="5" name="Текст 4"/>
          <p:cNvSpPr>
            <a:spLocks noGrp="1"/>
          </p:cNvSpPr>
          <p:nvPr>
            <p:ph type="body" sz="quarter" idx="12"/>
          </p:nvPr>
        </p:nvSpPr>
        <p:spPr>
          <a:xfrm>
            <a:off x="585897" y="2183710"/>
            <a:ext cx="11057971" cy="3745092"/>
          </a:xfrm>
        </p:spPr>
        <p:txBody>
          <a:bodyPr numCol="1"/>
          <a:lstStyle/>
          <a:p>
            <a:pPr algn="just"/>
            <a:r>
              <a:rPr lang="en-US" sz="2600" dirty="0">
                <a:solidFill>
                  <a:schemeClr val="bg2">
                    <a:lumMod val="10000"/>
                  </a:schemeClr>
                </a:solidFill>
                <a:latin typeface="Arial" panose="020B0604020202020204" pitchFamily="34" charset="0"/>
                <a:cs typeface="Arial" panose="020B0604020202020204" pitchFamily="34" charset="0"/>
              </a:rPr>
              <a:t>	</a:t>
            </a:r>
            <a:r>
              <a:rPr lang="en-US" sz="2600" b="1" dirty="0">
                <a:solidFill>
                  <a:schemeClr val="bg2">
                    <a:lumMod val="10000"/>
                  </a:schemeClr>
                </a:solidFill>
                <a:latin typeface="Arial" panose="020B0604020202020204" pitchFamily="34" charset="0"/>
                <a:cs typeface="Arial" panose="020B0604020202020204" pitchFamily="34" charset="0"/>
              </a:rPr>
              <a:t>Independent-samples t-test </a:t>
            </a:r>
            <a:r>
              <a:rPr lang="en-US" sz="2600" dirty="0">
                <a:solidFill>
                  <a:schemeClr val="bg2">
                    <a:lumMod val="10000"/>
                  </a:schemeClr>
                </a:solidFill>
                <a:latin typeface="Arial" panose="020B0604020202020204" pitchFamily="34" charset="0"/>
                <a:cs typeface="Arial" panose="020B0604020202020204" pitchFamily="34" charset="0"/>
              </a:rPr>
              <a:t>tests the means of two different groups. Is also called between-samples or unpaired-samples t-test.</a:t>
            </a:r>
          </a:p>
          <a:p>
            <a:pPr algn="just"/>
            <a:r>
              <a:rPr lang="en-US" sz="2600" b="1" dirty="0">
                <a:solidFill>
                  <a:schemeClr val="bg2">
                    <a:lumMod val="10000"/>
                  </a:schemeClr>
                </a:solidFill>
                <a:latin typeface="Arial" panose="020B0604020202020204" pitchFamily="34" charset="0"/>
                <a:cs typeface="Arial" panose="020B0604020202020204" pitchFamily="34" charset="0"/>
              </a:rPr>
              <a:t>	Paired-samples t-test </a:t>
            </a:r>
            <a:r>
              <a:rPr lang="en-US" sz="2600" dirty="0">
                <a:solidFill>
                  <a:schemeClr val="bg2">
                    <a:lumMod val="10000"/>
                  </a:schemeClr>
                </a:solidFill>
                <a:latin typeface="Arial" panose="020B0604020202020204" pitchFamily="34" charset="0"/>
                <a:cs typeface="Arial" panose="020B0604020202020204" pitchFamily="34" charset="0"/>
              </a:rPr>
              <a:t>tests the mean of one group twice. For example, students’ knowledge in data analysis before and after taking the course. It’s also called within-subjects, repeated-measures or dependent-samples t-test.</a:t>
            </a:r>
          </a:p>
          <a:p>
            <a:pPr algn="just"/>
            <a:r>
              <a:rPr lang="en-US" sz="2600" b="1" dirty="0">
                <a:solidFill>
                  <a:schemeClr val="bg2">
                    <a:lumMod val="10000"/>
                  </a:schemeClr>
                </a:solidFill>
                <a:latin typeface="Arial" panose="020B0604020202020204" pitchFamily="34" charset="0"/>
                <a:cs typeface="Arial" panose="020B0604020202020204" pitchFamily="34" charset="0"/>
              </a:rPr>
              <a:t>	One-sample t-test compares </a:t>
            </a:r>
            <a:r>
              <a:rPr lang="en-US" sz="2600" dirty="0">
                <a:solidFill>
                  <a:schemeClr val="bg2">
                    <a:lumMod val="10000"/>
                  </a:schemeClr>
                </a:solidFill>
                <a:latin typeface="Arial" panose="020B0604020202020204" pitchFamily="34" charset="0"/>
                <a:cs typeface="Arial" panose="020B0604020202020204" pitchFamily="34" charset="0"/>
              </a:rPr>
              <a:t>the mean in one group with a hypothetical value or known population mean.</a:t>
            </a:r>
          </a:p>
        </p:txBody>
      </p:sp>
      <p:sp>
        <p:nvSpPr>
          <p:cNvPr id="6" name="Текст 5"/>
          <p:cNvSpPr>
            <a:spLocks noGrp="1"/>
          </p:cNvSpPr>
          <p:nvPr>
            <p:ph type="body" sz="quarter" idx="15"/>
          </p:nvPr>
        </p:nvSpPr>
        <p:spPr>
          <a:xfrm>
            <a:off x="6259892" y="548720"/>
            <a:ext cx="38874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532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3"/>
          </p:nvPr>
        </p:nvSpPr>
        <p:spPr>
          <a:xfrm>
            <a:off x="1143689" y="540904"/>
            <a:ext cx="2024054" cy="415925"/>
          </a:xfrm>
        </p:spPr>
        <p:txBody>
          <a:bodyPr/>
          <a:lstStyle/>
          <a:p>
            <a:pPr algn="ctr"/>
            <a:r>
              <a:rPr lang="fr-FR" sz="1800" dirty="0">
                <a:latin typeface="Arial" panose="020B0604020202020204" pitchFamily="34" charset="0"/>
                <a:cs typeface="Arial" panose="020B0604020202020204" pitchFamily="34" charset="0"/>
              </a:rPr>
              <a:t>Data Analysis</a:t>
            </a:r>
            <a:endParaRPr lang="ru-RU" sz="1800" dirty="0">
              <a:latin typeface="Arial" panose="020B0604020202020204" pitchFamily="34" charset="0"/>
              <a:cs typeface="Arial" panose="020B0604020202020204" pitchFamily="34" charset="0"/>
            </a:endParaRPr>
          </a:p>
        </p:txBody>
      </p:sp>
      <p:sp>
        <p:nvSpPr>
          <p:cNvPr id="3" name="Текст 2"/>
          <p:cNvSpPr>
            <a:spLocks noGrp="1"/>
          </p:cNvSpPr>
          <p:nvPr>
            <p:ph type="body" sz="quarter" idx="14"/>
          </p:nvPr>
        </p:nvSpPr>
        <p:spPr>
          <a:xfrm>
            <a:off x="3459163" y="548720"/>
            <a:ext cx="2472946" cy="408109"/>
          </a:xfrm>
        </p:spPr>
        <p:txBody>
          <a:bodyPr/>
          <a:lstStyle/>
          <a:p>
            <a:pPr algn="ctr"/>
            <a:r>
              <a:rPr lang="fr-FR" sz="1800" dirty="0">
                <a:latin typeface="Arial" panose="020B0604020202020204" pitchFamily="34" charset="0"/>
                <a:cs typeface="Arial" panose="020B0604020202020204" pitchFamily="34" charset="0"/>
              </a:rPr>
              <a:t>Lecture 3</a:t>
            </a:r>
            <a:endParaRPr lang="ru-RU" sz="1800" dirty="0">
              <a:latin typeface="Arial" panose="020B0604020202020204" pitchFamily="34" charset="0"/>
              <a:cs typeface="Arial" panose="020B0604020202020204" pitchFamily="34" charset="0"/>
            </a:endParaRPr>
          </a:p>
        </p:txBody>
      </p:sp>
      <p:sp>
        <p:nvSpPr>
          <p:cNvPr id="4" name="Заголовок 3"/>
          <p:cNvSpPr>
            <a:spLocks noGrp="1"/>
          </p:cNvSpPr>
          <p:nvPr>
            <p:ph type="title"/>
          </p:nvPr>
        </p:nvSpPr>
        <p:spPr>
          <a:xfrm>
            <a:off x="585897" y="1300828"/>
            <a:ext cx="11057955" cy="777025"/>
          </a:xfrm>
        </p:spPr>
        <p:txBody>
          <a:bodyPr>
            <a:normAutofit/>
          </a:bodyPr>
          <a:lstStyle/>
          <a:p>
            <a:r>
              <a:rPr lang="en-US" sz="3600" b="1" dirty="0">
                <a:latin typeface="Arial" panose="020B0604020202020204" pitchFamily="34" charset="0"/>
                <a:cs typeface="Arial" panose="020B0604020202020204" pitchFamily="34" charset="0"/>
              </a:rPr>
              <a:t>Types of t-test</a:t>
            </a:r>
            <a:endParaRPr lang="ru-RU" sz="3600" b="1" dirty="0">
              <a:latin typeface="Arial" panose="020B0604020202020204" pitchFamily="34" charset="0"/>
              <a:cs typeface="Arial" panose="020B0604020202020204" pitchFamily="34" charset="0"/>
            </a:endParaRPr>
          </a:p>
        </p:txBody>
      </p:sp>
      <p:sp>
        <p:nvSpPr>
          <p:cNvPr id="6" name="Текст 5"/>
          <p:cNvSpPr>
            <a:spLocks noGrp="1"/>
          </p:cNvSpPr>
          <p:nvPr>
            <p:ph type="body" sz="quarter" idx="15"/>
          </p:nvPr>
        </p:nvSpPr>
        <p:spPr>
          <a:xfrm>
            <a:off x="6259892" y="548720"/>
            <a:ext cx="3709608" cy="408109"/>
          </a:xfrm>
        </p:spPr>
        <p:txBody>
          <a:bodyPr/>
          <a:lstStyle/>
          <a:p>
            <a:pPr algn="ctr"/>
            <a:r>
              <a:rPr lang="fr-FR" sz="1800" dirty="0">
                <a:latin typeface="Arial" panose="020B0604020202020204" pitchFamily="34" charset="0"/>
                <a:cs typeface="Arial" panose="020B0604020202020204" pitchFamily="34" charset="0"/>
              </a:rPr>
              <a:t>Investigating Relationships</a:t>
            </a:r>
            <a:endParaRPr lang="ru-RU" sz="1800" dirty="0">
              <a:latin typeface="Arial" panose="020B0604020202020204" pitchFamily="34" charset="0"/>
              <a:cs typeface="Arial" panose="020B0604020202020204" pitchFamily="34" charset="0"/>
            </a:endParaRPr>
          </a:p>
        </p:txBody>
      </p:sp>
      <p:pic>
        <p:nvPicPr>
          <p:cNvPr id="8" name="Picture 2" descr="Картинки по запросу &quot;t-tes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768" y="2159497"/>
            <a:ext cx="10138005" cy="4208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349126"/>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3DAF31-D8A6-49A0-9A5D-8B2EA5B1C511}">
  <ds:schemaRefs>
    <ds:schemaRef ds:uri="http://schemas.microsoft.com/office/infopath/2007/PartnerControls"/>
    <ds:schemaRef ds:uri="http://purl.org/dc/elements/1.1/"/>
    <ds:schemaRef ds:uri="http://schemas.microsoft.com/office/2006/metadata/properties"/>
    <ds:schemaRef ds:uri="9875bd71-cde8-496c-a136-433f55d5e6d0"/>
    <ds:schemaRef ds:uri="http://purl.org/dc/terms/"/>
    <ds:schemaRef ds:uri="http://schemas.openxmlformats.org/package/2006/metadata/core-properties"/>
    <ds:schemaRef ds:uri="e96afe77-3acb-4328-97fc-408e1bde3ecd"/>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3.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3757</TotalTime>
  <Words>2857</Words>
  <Application>Microsoft Macintosh PowerPoint</Application>
  <PresentationFormat>Широкоэкранный</PresentationFormat>
  <Paragraphs>459</Paragraphs>
  <Slides>45</Slides>
  <Notes>5</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45</vt:i4>
      </vt:variant>
    </vt:vector>
  </HeadingPairs>
  <TitlesOfParts>
    <vt:vector size="50" baseType="lpstr">
      <vt:lpstr>Arial</vt:lpstr>
      <vt:lpstr>Calibri</vt:lpstr>
      <vt:lpstr>Calibri Light</vt:lpstr>
      <vt:lpstr>HSE Sans</vt:lpstr>
      <vt:lpstr>Office Theme</vt:lpstr>
      <vt:lpstr>Lecture 3 Investigating Relationships (part 2)</vt:lpstr>
      <vt:lpstr>Student’s t-test</vt:lpstr>
      <vt:lpstr>Same means with different variabilities</vt:lpstr>
      <vt:lpstr>t-test</vt:lpstr>
      <vt:lpstr>t-test</vt:lpstr>
      <vt:lpstr>t-test</vt:lpstr>
      <vt:lpstr>t-test</vt:lpstr>
      <vt:lpstr>Types of t-test</vt:lpstr>
      <vt:lpstr>Types of t-test</vt:lpstr>
      <vt:lpstr>Hypotheses </vt:lpstr>
      <vt:lpstr>Limitations of t-test </vt:lpstr>
      <vt:lpstr>Overcoming several limitations </vt:lpstr>
      <vt:lpstr>Independent Samples t-test </vt:lpstr>
      <vt:lpstr>Paired Samples t-test  </vt:lpstr>
      <vt:lpstr>ANOVA</vt:lpstr>
      <vt:lpstr>ANOVA</vt:lpstr>
      <vt:lpstr>ANOVA</vt:lpstr>
      <vt:lpstr>ANOVA: SST</vt:lpstr>
      <vt:lpstr>ANOVA: SSW</vt:lpstr>
      <vt:lpstr>ANOVA: SSB</vt:lpstr>
      <vt:lpstr>ANOVA</vt:lpstr>
      <vt:lpstr>ANOVA</vt:lpstr>
      <vt:lpstr>Post-hoc test </vt:lpstr>
      <vt:lpstr>Mann-Whitney U Test </vt:lpstr>
      <vt:lpstr>Mann-Whitney U Test </vt:lpstr>
      <vt:lpstr>Wilcoxon signed-rank test </vt:lpstr>
      <vt:lpstr>Wilcoxon signed-rank test </vt:lpstr>
      <vt:lpstr>Kruskal-Wallis test  </vt:lpstr>
      <vt:lpstr>Kruskal-Wallis test  </vt:lpstr>
      <vt:lpstr>Kruskal-Wallis test  </vt:lpstr>
      <vt:lpstr>Comparing tests   </vt:lpstr>
      <vt:lpstr>A/B testing</vt:lpstr>
      <vt:lpstr>A/B testing</vt:lpstr>
      <vt:lpstr>A/B testing</vt:lpstr>
      <vt:lpstr>Conversion rate</vt:lpstr>
      <vt:lpstr>Conversion rate</vt:lpstr>
      <vt:lpstr>Bounch rate</vt:lpstr>
      <vt:lpstr>Click-through rate </vt:lpstr>
      <vt:lpstr>A/A testing</vt:lpstr>
      <vt:lpstr>A/A testing</vt:lpstr>
      <vt:lpstr>A/B testing algorithm</vt:lpstr>
      <vt:lpstr>Possible metrics</vt:lpstr>
      <vt:lpstr>Using proportions test</vt:lpstr>
      <vt:lpstr>A/B testing examples from kaggle.com</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Меликян Алиса Валерьевна</cp:lastModifiedBy>
  <cp:revision>273</cp:revision>
  <cp:lastPrinted>2021-11-11T13:08:42Z</cp:lastPrinted>
  <dcterms:created xsi:type="dcterms:W3CDTF">2021-11-11T08:52:47Z</dcterms:created>
  <dcterms:modified xsi:type="dcterms:W3CDTF">2025-09-15T15:46:39Z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